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0324CB-1CDE-DFFD-3537-34E02AFBFE1D}"/>
              </a:ext>
            </a:extLst>
          </p:cNvPr>
          <p:cNvSpPr/>
          <p:nvPr/>
        </p:nvSpPr>
        <p:spPr>
          <a:xfrm>
            <a:off x="-9526" y="-11073"/>
            <a:ext cx="12201525" cy="6880146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1">
                  <a:lumMod val="10000"/>
                </a:schemeClr>
              </a:gs>
            </a:gsLst>
            <a:lin ang="5400000" scaled="1"/>
          </a:gra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4D2C0-9D15-0C14-8C1A-0F532748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6"/>
          <a:stretch/>
        </p:blipFill>
        <p:spPr>
          <a:xfrm>
            <a:off x="806370" y="-11074"/>
            <a:ext cx="6525164" cy="6256915"/>
          </a:xfrm>
          <a:prstGeom prst="rect">
            <a:avLst/>
          </a:prstGeom>
        </p:spPr>
      </p:pic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5DDA4A95-2665-CE37-F340-71C23616F686}"/>
              </a:ext>
            </a:extLst>
          </p:cNvPr>
          <p:cNvSpPr/>
          <p:nvPr/>
        </p:nvSpPr>
        <p:spPr>
          <a:xfrm>
            <a:off x="1762125" y="1076325"/>
            <a:ext cx="1181100" cy="2571750"/>
          </a:xfrm>
          <a:prstGeom prst="round2DiagRect">
            <a:avLst>
              <a:gd name="adj1" fmla="val 0"/>
              <a:gd name="adj2" fmla="val 2281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1C1D55-A404-946B-C177-E90285167978}"/>
              </a:ext>
            </a:extLst>
          </p:cNvPr>
          <p:cNvGrpSpPr/>
          <p:nvPr/>
        </p:nvGrpSpPr>
        <p:grpSpPr>
          <a:xfrm>
            <a:off x="2527052" y="3873280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D2BD71D-D77E-9705-AB55-1585BF78C68B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E8D491B-D612-EB23-7DC2-272FB954C96C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38077C0-314F-3D30-5EF4-1150915A941B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8EDFD4-1933-797C-7547-F6DEE27F270C}"/>
              </a:ext>
            </a:extLst>
          </p:cNvPr>
          <p:cNvGrpSpPr/>
          <p:nvPr/>
        </p:nvGrpSpPr>
        <p:grpSpPr>
          <a:xfrm>
            <a:off x="1919043" y="4891529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C0EF0D8E-7523-B989-1311-36BB0644EF20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1B0AAF67-1283-A9B1-2F16-35440CC5E53A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EA724AF7-3190-CDAE-D8CE-59544E2497FF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3D3267-9425-86B5-6A9B-98930074397D}"/>
              </a:ext>
            </a:extLst>
          </p:cNvPr>
          <p:cNvGrpSpPr/>
          <p:nvPr/>
        </p:nvGrpSpPr>
        <p:grpSpPr>
          <a:xfrm>
            <a:off x="1289447" y="3873656"/>
            <a:ext cx="1292221" cy="1250433"/>
            <a:chOff x="4542224" y="4534751"/>
            <a:chExt cx="1292221" cy="125043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9F505B64-7142-6DA0-DAA7-F9FC6E1FB14B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DD894394-1E51-FC5D-FD3A-D3CA73373139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CF7E921-E515-A8B9-93DC-752C9CEBEACC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32C07B-2A64-9198-7F5F-028837180906}"/>
              </a:ext>
            </a:extLst>
          </p:cNvPr>
          <p:cNvSpPr/>
          <p:nvPr/>
        </p:nvSpPr>
        <p:spPr>
          <a:xfrm>
            <a:off x="10410825" y="-11073"/>
            <a:ext cx="1304925" cy="277807"/>
          </a:xfrm>
          <a:prstGeom prst="round2SameRect">
            <a:avLst>
              <a:gd name="adj1" fmla="val 0"/>
              <a:gd name="adj2" fmla="val 3771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6AEAC0-1A6D-7782-3868-758D3F494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4" y="328736"/>
            <a:ext cx="1764966" cy="1764966"/>
          </a:xfrm>
          <a:prstGeom prst="rect">
            <a:avLst/>
          </a:prstGeom>
        </p:spPr>
      </p:pic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FABCBED0-AB71-1D57-E18B-0E3BA305BA8A}"/>
              </a:ext>
            </a:extLst>
          </p:cNvPr>
          <p:cNvSpPr/>
          <p:nvPr/>
        </p:nvSpPr>
        <p:spPr>
          <a:xfrm rot="5400000">
            <a:off x="9897222" y="4763859"/>
            <a:ext cx="440425" cy="3196631"/>
          </a:xfrm>
          <a:prstGeom prst="snip2DiagRect">
            <a:avLst>
              <a:gd name="adj1" fmla="val 50000"/>
              <a:gd name="adj2" fmla="val 50000"/>
            </a:avLst>
          </a:pr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5F465240-D8D7-9130-1509-99CDD0924E24}"/>
              </a:ext>
            </a:extLst>
          </p:cNvPr>
          <p:cNvSpPr/>
          <p:nvPr/>
        </p:nvSpPr>
        <p:spPr>
          <a:xfrm rot="5400000">
            <a:off x="6700590" y="4763859"/>
            <a:ext cx="440425" cy="3196631"/>
          </a:xfrm>
          <a:prstGeom prst="snip2DiagRect">
            <a:avLst>
              <a:gd name="adj1" fmla="val 50000"/>
              <a:gd name="adj2" fmla="val 50000"/>
            </a:avLst>
          </a:pr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0AE93A4-E712-C86A-6587-E36B0779375A}"/>
              </a:ext>
            </a:extLst>
          </p:cNvPr>
          <p:cNvSpPr txBox="1">
            <a:spLocks/>
          </p:cNvSpPr>
          <p:nvPr/>
        </p:nvSpPr>
        <p:spPr>
          <a:xfrm>
            <a:off x="9281819" y="6245842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A5D6D93-01A6-463A-79D2-291D9221E30D}"/>
              </a:ext>
            </a:extLst>
          </p:cNvPr>
          <p:cNvSpPr txBox="1">
            <a:spLocks/>
          </p:cNvSpPr>
          <p:nvPr/>
        </p:nvSpPr>
        <p:spPr>
          <a:xfrm>
            <a:off x="5881036" y="6245842"/>
            <a:ext cx="1976005" cy="23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www.telecomvillage.com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AEBC21-53A6-993A-C125-63578059195F}"/>
              </a:ext>
            </a:extLst>
          </p:cNvPr>
          <p:cNvGrpSpPr/>
          <p:nvPr/>
        </p:nvGrpSpPr>
        <p:grpSpPr>
          <a:xfrm>
            <a:off x="6551716" y="581404"/>
            <a:ext cx="5164034" cy="5166588"/>
            <a:chOff x="6349131" y="342039"/>
            <a:chExt cx="5669118" cy="567192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D83D741-BAB2-A164-CB05-FC302894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9" t="16752" r="56888" b="30558"/>
            <a:stretch/>
          </p:blipFill>
          <p:spPr>
            <a:xfrm>
              <a:off x="6349131" y="1735932"/>
              <a:ext cx="3061636" cy="4278030"/>
            </a:xfrm>
            <a:prstGeom prst="parallelogram">
              <a:avLst/>
            </a:prstGeom>
            <a:ln w="9525">
              <a:solidFill>
                <a:schemeClr val="accent2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954486-F03D-3A11-B12A-B00B1477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48" t="217" r="39408" b="49582"/>
            <a:stretch/>
          </p:blipFill>
          <p:spPr>
            <a:xfrm>
              <a:off x="8956613" y="342039"/>
              <a:ext cx="3061636" cy="4278030"/>
            </a:xfrm>
            <a:prstGeom prst="parallelogram">
              <a:avLst/>
            </a:prstGeom>
            <a:ln w="9525"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CA9FD3-FD85-8643-3EDB-40E2946FCB65}"/>
              </a:ext>
            </a:extLst>
          </p:cNvPr>
          <p:cNvSpPr/>
          <p:nvPr/>
        </p:nvSpPr>
        <p:spPr>
          <a:xfrm>
            <a:off x="2162175" y="2110878"/>
            <a:ext cx="87409" cy="11395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1455D-7FDF-4D3D-5478-1091C39AFB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2675" y="1322773"/>
            <a:ext cx="4978859" cy="146967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81C14-7B2C-6B3F-C7FB-20FEAF5D7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8802" y="2857002"/>
            <a:ext cx="4978859" cy="9426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D8DDC-BB9C-0740-85AD-734779AB3061}"/>
              </a:ext>
            </a:extLst>
          </p:cNvPr>
          <p:cNvSpPr/>
          <p:nvPr/>
        </p:nvSpPr>
        <p:spPr>
          <a:xfrm>
            <a:off x="0" y="-11073"/>
            <a:ext cx="12201426" cy="68801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4B418B5-8558-6847-3261-D666A8D7DDA9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F9996B-9F4E-F922-9430-28BBC908AB03}"/>
              </a:ext>
            </a:extLst>
          </p:cNvPr>
          <p:cNvSpPr/>
          <p:nvPr/>
        </p:nvSpPr>
        <p:spPr>
          <a:xfrm>
            <a:off x="4581630" y="-9426"/>
            <a:ext cx="7619797" cy="5978563"/>
          </a:xfrm>
          <a:custGeom>
            <a:avLst/>
            <a:gdLst>
              <a:gd name="connsiteX0" fmla="*/ 3974732 w 7619797"/>
              <a:gd name="connsiteY0" fmla="*/ 0 h 5978563"/>
              <a:gd name="connsiteX1" fmla="*/ 7619797 w 7619797"/>
              <a:gd name="connsiteY1" fmla="*/ 0 h 5978563"/>
              <a:gd name="connsiteX2" fmla="*/ 7619797 w 7619797"/>
              <a:gd name="connsiteY2" fmla="*/ 3469445 h 5978563"/>
              <a:gd name="connsiteX3" fmla="*/ 5638766 w 7619797"/>
              <a:gd name="connsiteY3" fmla="*/ 5450476 h 5978563"/>
              <a:gd name="connsiteX4" fmla="*/ 5638231 w 7619797"/>
              <a:gd name="connsiteY4" fmla="*/ 5449942 h 5978563"/>
              <a:gd name="connsiteX5" fmla="*/ 5258851 w 7619797"/>
              <a:gd name="connsiteY5" fmla="*/ 5829873 h 5978563"/>
              <a:gd name="connsiteX6" fmla="*/ 4542160 w 7619797"/>
              <a:gd name="connsiteY6" fmla="*/ 5830391 h 5978563"/>
              <a:gd name="connsiteX7" fmla="*/ 4541642 w 7619797"/>
              <a:gd name="connsiteY7" fmla="*/ 5113702 h 5978563"/>
              <a:gd name="connsiteX8" fmla="*/ 4921542 w 7619797"/>
              <a:gd name="connsiteY8" fmla="*/ 4733252 h 5978563"/>
              <a:gd name="connsiteX9" fmla="*/ 4918311 w 7619797"/>
              <a:gd name="connsiteY9" fmla="*/ 4730022 h 5978563"/>
              <a:gd name="connsiteX10" fmla="*/ 5969473 w 7619797"/>
              <a:gd name="connsiteY10" fmla="*/ 3677339 h 5978563"/>
              <a:gd name="connsiteX11" fmla="*/ 5968954 w 7619797"/>
              <a:gd name="connsiteY11" fmla="*/ 2960649 h 5978563"/>
              <a:gd name="connsiteX12" fmla="*/ 5252265 w 7619797"/>
              <a:gd name="connsiteY12" fmla="*/ 2961168 h 5978563"/>
              <a:gd name="connsiteX13" fmla="*/ 3487037 w 7619797"/>
              <a:gd name="connsiteY13" fmla="*/ 4728953 h 5978563"/>
              <a:gd name="connsiteX14" fmla="*/ 3430411 w 7619797"/>
              <a:gd name="connsiteY14" fmla="*/ 4758804 h 5978563"/>
              <a:gd name="connsiteX15" fmla="*/ 2881286 w 7619797"/>
              <a:gd name="connsiteY15" fmla="*/ 4647878 h 5978563"/>
              <a:gd name="connsiteX16" fmla="*/ 2880767 w 7619797"/>
              <a:gd name="connsiteY16" fmla="*/ 3931189 h 5978563"/>
              <a:gd name="connsiteX17" fmla="*/ 3162767 w 7619797"/>
              <a:gd name="connsiteY17" fmla="*/ 3648780 h 5978563"/>
              <a:gd name="connsiteX18" fmla="*/ 3174977 w 7619797"/>
              <a:gd name="connsiteY18" fmla="*/ 3642345 h 5978563"/>
              <a:gd name="connsiteX19" fmla="*/ 3254429 w 7619797"/>
              <a:gd name="connsiteY19" fmla="*/ 3577348 h 5978563"/>
              <a:gd name="connsiteX20" fmla="*/ 5356233 w 7619797"/>
              <a:gd name="connsiteY20" fmla="*/ 1472499 h 5978563"/>
              <a:gd name="connsiteX21" fmla="*/ 5355714 w 7619797"/>
              <a:gd name="connsiteY21" fmla="*/ 755810 h 5978563"/>
              <a:gd name="connsiteX22" fmla="*/ 4639025 w 7619797"/>
              <a:gd name="connsiteY22" fmla="*/ 756328 h 5978563"/>
              <a:gd name="connsiteX23" fmla="*/ 2537221 w 7619797"/>
              <a:gd name="connsiteY23" fmla="*/ 2861178 h 5978563"/>
              <a:gd name="connsiteX24" fmla="*/ 2488895 w 7619797"/>
              <a:gd name="connsiteY24" fmla="*/ 2920426 h 5978563"/>
              <a:gd name="connsiteX25" fmla="*/ 865381 w 7619797"/>
              <a:gd name="connsiteY25" fmla="*/ 4546291 h 5978563"/>
              <a:gd name="connsiteX26" fmla="*/ 148692 w 7619797"/>
              <a:gd name="connsiteY26" fmla="*/ 4546810 h 5978563"/>
              <a:gd name="connsiteX27" fmla="*/ 148173 w 7619797"/>
              <a:gd name="connsiteY27" fmla="*/ 3830121 h 5978563"/>
              <a:gd name="connsiteX28" fmla="*/ 2081891 w 7619797"/>
              <a:gd name="connsiteY28" fmla="*/ 1893601 h 5978563"/>
              <a:gd name="connsiteX29" fmla="*/ 2081511 w 7619797"/>
              <a:gd name="connsiteY29" fmla="*/ 1893222 h 59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619797" h="5978563">
                <a:moveTo>
                  <a:pt x="3974732" y="0"/>
                </a:moveTo>
                <a:lnTo>
                  <a:pt x="7619797" y="0"/>
                </a:lnTo>
                <a:lnTo>
                  <a:pt x="7619797" y="3469445"/>
                </a:lnTo>
                <a:lnTo>
                  <a:pt x="5638766" y="5450476"/>
                </a:lnTo>
                <a:lnTo>
                  <a:pt x="5638231" y="5449942"/>
                </a:lnTo>
                <a:lnTo>
                  <a:pt x="5258851" y="5829873"/>
                </a:lnTo>
                <a:cubicBezTo>
                  <a:pt x="5061085" y="6027924"/>
                  <a:pt x="4740212" y="6028156"/>
                  <a:pt x="4542160" y="5830391"/>
                </a:cubicBezTo>
                <a:cubicBezTo>
                  <a:pt x="4344109" y="5632625"/>
                  <a:pt x="4343876" y="5311753"/>
                  <a:pt x="4541642" y="5113702"/>
                </a:cubicBezTo>
                <a:lnTo>
                  <a:pt x="4921542" y="4733252"/>
                </a:lnTo>
                <a:lnTo>
                  <a:pt x="4918311" y="4730022"/>
                </a:lnTo>
                <a:lnTo>
                  <a:pt x="5969473" y="3677339"/>
                </a:lnTo>
                <a:cubicBezTo>
                  <a:pt x="6167238" y="3479287"/>
                  <a:pt x="6167006" y="3158414"/>
                  <a:pt x="5968954" y="2960649"/>
                </a:cubicBezTo>
                <a:cubicBezTo>
                  <a:pt x="5770903" y="2762884"/>
                  <a:pt x="5450030" y="2763116"/>
                  <a:pt x="5252265" y="2961168"/>
                </a:cubicBezTo>
                <a:lnTo>
                  <a:pt x="3487037" y="4728953"/>
                </a:lnTo>
                <a:lnTo>
                  <a:pt x="3430411" y="4758804"/>
                </a:lnTo>
                <a:cubicBezTo>
                  <a:pt x="3247450" y="4833152"/>
                  <a:pt x="3029825" y="4796202"/>
                  <a:pt x="2881286" y="4647878"/>
                </a:cubicBezTo>
                <a:cubicBezTo>
                  <a:pt x="2683234" y="4450112"/>
                  <a:pt x="2683001" y="4129240"/>
                  <a:pt x="2880767" y="3931189"/>
                </a:cubicBezTo>
                <a:lnTo>
                  <a:pt x="3162767" y="3648780"/>
                </a:lnTo>
                <a:lnTo>
                  <a:pt x="3174977" y="3642345"/>
                </a:lnTo>
                <a:cubicBezTo>
                  <a:pt x="3203064" y="3623770"/>
                  <a:pt x="3229708" y="3602105"/>
                  <a:pt x="3254429" y="3577348"/>
                </a:cubicBezTo>
                <a:lnTo>
                  <a:pt x="5356233" y="1472499"/>
                </a:lnTo>
                <a:cubicBezTo>
                  <a:pt x="5553998" y="1274447"/>
                  <a:pt x="5553766" y="953575"/>
                  <a:pt x="5355714" y="755810"/>
                </a:cubicBezTo>
                <a:cubicBezTo>
                  <a:pt x="5157663" y="558044"/>
                  <a:pt x="4836791" y="558276"/>
                  <a:pt x="4639025" y="756328"/>
                </a:cubicBezTo>
                <a:lnTo>
                  <a:pt x="2537221" y="2861178"/>
                </a:lnTo>
                <a:lnTo>
                  <a:pt x="2488895" y="2920426"/>
                </a:lnTo>
                <a:lnTo>
                  <a:pt x="865381" y="4546291"/>
                </a:lnTo>
                <a:cubicBezTo>
                  <a:pt x="667616" y="4744343"/>
                  <a:pt x="346744" y="4744575"/>
                  <a:pt x="148692" y="4546810"/>
                </a:cubicBezTo>
                <a:cubicBezTo>
                  <a:pt x="-49360" y="4349045"/>
                  <a:pt x="-49592" y="4028173"/>
                  <a:pt x="148173" y="3830121"/>
                </a:cubicBezTo>
                <a:lnTo>
                  <a:pt x="2081891" y="1893601"/>
                </a:lnTo>
                <a:lnTo>
                  <a:pt x="2081511" y="1893222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6A5E85-B656-360D-D4F8-2E7950E4B65F}"/>
              </a:ext>
            </a:extLst>
          </p:cNvPr>
          <p:cNvCxnSpPr/>
          <p:nvPr/>
        </p:nvCxnSpPr>
        <p:spPr>
          <a:xfrm flipH="1">
            <a:off x="2710150" y="879436"/>
            <a:ext cx="3305060" cy="330506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B5B311-ABF0-9621-89DE-8298D7969BB4}"/>
              </a:ext>
            </a:extLst>
          </p:cNvPr>
          <p:cNvCxnSpPr>
            <a:cxnSpLocks/>
          </p:cNvCxnSpPr>
          <p:nvPr/>
        </p:nvCxnSpPr>
        <p:spPr>
          <a:xfrm flipH="1">
            <a:off x="4131325" y="4326034"/>
            <a:ext cx="2263925" cy="238011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8BF75E0-40EC-0CCD-99B8-9A706F4B408F}"/>
              </a:ext>
            </a:extLst>
          </p:cNvPr>
          <p:cNvSpPr/>
          <p:nvPr/>
        </p:nvSpPr>
        <p:spPr>
          <a:xfrm>
            <a:off x="760164" y="1672610"/>
            <a:ext cx="193483" cy="1951939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9D4EE43-98E9-F613-73DC-D486ADEB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939" y="4907697"/>
            <a:ext cx="1255272" cy="1391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71093-6E76-8E82-8462-55EC4E05A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450" y="1985797"/>
            <a:ext cx="6771639" cy="1325563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92757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D8DDC-BB9C-0740-85AD-734779AB3061}"/>
              </a:ext>
            </a:extLst>
          </p:cNvPr>
          <p:cNvSpPr/>
          <p:nvPr/>
        </p:nvSpPr>
        <p:spPr>
          <a:xfrm>
            <a:off x="0" y="-11073"/>
            <a:ext cx="12201426" cy="688014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E92257-A16D-7677-02E2-74C92D80287C}"/>
              </a:ext>
            </a:extLst>
          </p:cNvPr>
          <p:cNvSpPr/>
          <p:nvPr/>
        </p:nvSpPr>
        <p:spPr>
          <a:xfrm>
            <a:off x="4581630" y="-9426"/>
            <a:ext cx="7619797" cy="5978563"/>
          </a:xfrm>
          <a:custGeom>
            <a:avLst/>
            <a:gdLst>
              <a:gd name="connsiteX0" fmla="*/ 3974732 w 7619797"/>
              <a:gd name="connsiteY0" fmla="*/ 0 h 5978563"/>
              <a:gd name="connsiteX1" fmla="*/ 7619797 w 7619797"/>
              <a:gd name="connsiteY1" fmla="*/ 0 h 5978563"/>
              <a:gd name="connsiteX2" fmla="*/ 7619797 w 7619797"/>
              <a:gd name="connsiteY2" fmla="*/ 3469445 h 5978563"/>
              <a:gd name="connsiteX3" fmla="*/ 5638766 w 7619797"/>
              <a:gd name="connsiteY3" fmla="*/ 5450476 h 5978563"/>
              <a:gd name="connsiteX4" fmla="*/ 5638231 w 7619797"/>
              <a:gd name="connsiteY4" fmla="*/ 5449942 h 5978563"/>
              <a:gd name="connsiteX5" fmla="*/ 5258851 w 7619797"/>
              <a:gd name="connsiteY5" fmla="*/ 5829873 h 5978563"/>
              <a:gd name="connsiteX6" fmla="*/ 4542160 w 7619797"/>
              <a:gd name="connsiteY6" fmla="*/ 5830391 h 5978563"/>
              <a:gd name="connsiteX7" fmla="*/ 4541642 w 7619797"/>
              <a:gd name="connsiteY7" fmla="*/ 5113702 h 5978563"/>
              <a:gd name="connsiteX8" fmla="*/ 4921542 w 7619797"/>
              <a:gd name="connsiteY8" fmla="*/ 4733252 h 5978563"/>
              <a:gd name="connsiteX9" fmla="*/ 4918311 w 7619797"/>
              <a:gd name="connsiteY9" fmla="*/ 4730022 h 5978563"/>
              <a:gd name="connsiteX10" fmla="*/ 5969473 w 7619797"/>
              <a:gd name="connsiteY10" fmla="*/ 3677339 h 5978563"/>
              <a:gd name="connsiteX11" fmla="*/ 5968954 w 7619797"/>
              <a:gd name="connsiteY11" fmla="*/ 2960649 h 5978563"/>
              <a:gd name="connsiteX12" fmla="*/ 5252265 w 7619797"/>
              <a:gd name="connsiteY12" fmla="*/ 2961168 h 5978563"/>
              <a:gd name="connsiteX13" fmla="*/ 3487037 w 7619797"/>
              <a:gd name="connsiteY13" fmla="*/ 4728953 h 5978563"/>
              <a:gd name="connsiteX14" fmla="*/ 3430411 w 7619797"/>
              <a:gd name="connsiteY14" fmla="*/ 4758804 h 5978563"/>
              <a:gd name="connsiteX15" fmla="*/ 2881286 w 7619797"/>
              <a:gd name="connsiteY15" fmla="*/ 4647878 h 5978563"/>
              <a:gd name="connsiteX16" fmla="*/ 2880767 w 7619797"/>
              <a:gd name="connsiteY16" fmla="*/ 3931189 h 5978563"/>
              <a:gd name="connsiteX17" fmla="*/ 3162767 w 7619797"/>
              <a:gd name="connsiteY17" fmla="*/ 3648780 h 5978563"/>
              <a:gd name="connsiteX18" fmla="*/ 3174977 w 7619797"/>
              <a:gd name="connsiteY18" fmla="*/ 3642345 h 5978563"/>
              <a:gd name="connsiteX19" fmla="*/ 3254429 w 7619797"/>
              <a:gd name="connsiteY19" fmla="*/ 3577348 h 5978563"/>
              <a:gd name="connsiteX20" fmla="*/ 5356233 w 7619797"/>
              <a:gd name="connsiteY20" fmla="*/ 1472499 h 5978563"/>
              <a:gd name="connsiteX21" fmla="*/ 5355714 w 7619797"/>
              <a:gd name="connsiteY21" fmla="*/ 755810 h 5978563"/>
              <a:gd name="connsiteX22" fmla="*/ 4639025 w 7619797"/>
              <a:gd name="connsiteY22" fmla="*/ 756328 h 5978563"/>
              <a:gd name="connsiteX23" fmla="*/ 2537221 w 7619797"/>
              <a:gd name="connsiteY23" fmla="*/ 2861178 h 5978563"/>
              <a:gd name="connsiteX24" fmla="*/ 2488895 w 7619797"/>
              <a:gd name="connsiteY24" fmla="*/ 2920426 h 5978563"/>
              <a:gd name="connsiteX25" fmla="*/ 865381 w 7619797"/>
              <a:gd name="connsiteY25" fmla="*/ 4546291 h 5978563"/>
              <a:gd name="connsiteX26" fmla="*/ 148692 w 7619797"/>
              <a:gd name="connsiteY26" fmla="*/ 4546810 h 5978563"/>
              <a:gd name="connsiteX27" fmla="*/ 148173 w 7619797"/>
              <a:gd name="connsiteY27" fmla="*/ 3830121 h 5978563"/>
              <a:gd name="connsiteX28" fmla="*/ 2081891 w 7619797"/>
              <a:gd name="connsiteY28" fmla="*/ 1893601 h 5978563"/>
              <a:gd name="connsiteX29" fmla="*/ 2081511 w 7619797"/>
              <a:gd name="connsiteY29" fmla="*/ 1893222 h 597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619797" h="5978563">
                <a:moveTo>
                  <a:pt x="3974732" y="0"/>
                </a:moveTo>
                <a:lnTo>
                  <a:pt x="7619797" y="0"/>
                </a:lnTo>
                <a:lnTo>
                  <a:pt x="7619797" y="3469445"/>
                </a:lnTo>
                <a:lnTo>
                  <a:pt x="5638766" y="5450476"/>
                </a:lnTo>
                <a:lnTo>
                  <a:pt x="5638231" y="5449942"/>
                </a:lnTo>
                <a:lnTo>
                  <a:pt x="5258851" y="5829873"/>
                </a:lnTo>
                <a:cubicBezTo>
                  <a:pt x="5061085" y="6027924"/>
                  <a:pt x="4740212" y="6028156"/>
                  <a:pt x="4542160" y="5830391"/>
                </a:cubicBezTo>
                <a:cubicBezTo>
                  <a:pt x="4344109" y="5632625"/>
                  <a:pt x="4343876" y="5311753"/>
                  <a:pt x="4541642" y="5113702"/>
                </a:cubicBezTo>
                <a:lnTo>
                  <a:pt x="4921542" y="4733252"/>
                </a:lnTo>
                <a:lnTo>
                  <a:pt x="4918311" y="4730022"/>
                </a:lnTo>
                <a:lnTo>
                  <a:pt x="5969473" y="3677339"/>
                </a:lnTo>
                <a:cubicBezTo>
                  <a:pt x="6167238" y="3479287"/>
                  <a:pt x="6167006" y="3158414"/>
                  <a:pt x="5968954" y="2960649"/>
                </a:cubicBezTo>
                <a:cubicBezTo>
                  <a:pt x="5770903" y="2762884"/>
                  <a:pt x="5450030" y="2763116"/>
                  <a:pt x="5252265" y="2961168"/>
                </a:cubicBezTo>
                <a:lnTo>
                  <a:pt x="3487037" y="4728953"/>
                </a:lnTo>
                <a:lnTo>
                  <a:pt x="3430411" y="4758804"/>
                </a:lnTo>
                <a:cubicBezTo>
                  <a:pt x="3247450" y="4833152"/>
                  <a:pt x="3029825" y="4796202"/>
                  <a:pt x="2881286" y="4647878"/>
                </a:cubicBezTo>
                <a:cubicBezTo>
                  <a:pt x="2683234" y="4450112"/>
                  <a:pt x="2683001" y="4129240"/>
                  <a:pt x="2880767" y="3931189"/>
                </a:cubicBezTo>
                <a:lnTo>
                  <a:pt x="3162767" y="3648780"/>
                </a:lnTo>
                <a:lnTo>
                  <a:pt x="3174977" y="3642345"/>
                </a:lnTo>
                <a:cubicBezTo>
                  <a:pt x="3203064" y="3623770"/>
                  <a:pt x="3229708" y="3602105"/>
                  <a:pt x="3254429" y="3577348"/>
                </a:cubicBezTo>
                <a:lnTo>
                  <a:pt x="5356233" y="1472499"/>
                </a:lnTo>
                <a:cubicBezTo>
                  <a:pt x="5553998" y="1274447"/>
                  <a:pt x="5553766" y="953575"/>
                  <a:pt x="5355714" y="755810"/>
                </a:cubicBezTo>
                <a:cubicBezTo>
                  <a:pt x="5157663" y="558044"/>
                  <a:pt x="4836791" y="558276"/>
                  <a:pt x="4639025" y="756328"/>
                </a:cubicBezTo>
                <a:lnTo>
                  <a:pt x="2537221" y="2861178"/>
                </a:lnTo>
                <a:lnTo>
                  <a:pt x="2488895" y="2920426"/>
                </a:lnTo>
                <a:lnTo>
                  <a:pt x="865381" y="4546291"/>
                </a:lnTo>
                <a:cubicBezTo>
                  <a:pt x="667616" y="4744343"/>
                  <a:pt x="346744" y="4744575"/>
                  <a:pt x="148692" y="4546810"/>
                </a:cubicBezTo>
                <a:cubicBezTo>
                  <a:pt x="-49360" y="4349045"/>
                  <a:pt x="-49592" y="4028173"/>
                  <a:pt x="148173" y="3830121"/>
                </a:cubicBezTo>
                <a:lnTo>
                  <a:pt x="2081891" y="1893601"/>
                </a:lnTo>
                <a:lnTo>
                  <a:pt x="2081511" y="1893222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ADE351-E6BF-E87A-B04F-0C7A207FA0AD}"/>
              </a:ext>
            </a:extLst>
          </p:cNvPr>
          <p:cNvCxnSpPr/>
          <p:nvPr/>
        </p:nvCxnSpPr>
        <p:spPr>
          <a:xfrm flipH="1">
            <a:off x="2710150" y="879436"/>
            <a:ext cx="3305060" cy="3305060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47D302-CDF4-D282-B707-1548A183AB4A}"/>
              </a:ext>
            </a:extLst>
          </p:cNvPr>
          <p:cNvCxnSpPr>
            <a:cxnSpLocks/>
          </p:cNvCxnSpPr>
          <p:nvPr/>
        </p:nvCxnSpPr>
        <p:spPr>
          <a:xfrm flipH="1">
            <a:off x="4131325" y="4326034"/>
            <a:ext cx="2263925" cy="2380113"/>
          </a:xfrm>
          <a:prstGeom prst="line">
            <a:avLst/>
          </a:prstGeom>
          <a:ln w="222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D4B418B5-8558-6847-3261-D666A8D7DDA9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8BF75E0-40EC-0CCD-99B8-9A706F4B408F}"/>
              </a:ext>
            </a:extLst>
          </p:cNvPr>
          <p:cNvSpPr/>
          <p:nvPr/>
        </p:nvSpPr>
        <p:spPr>
          <a:xfrm>
            <a:off x="760164" y="1672610"/>
            <a:ext cx="193483" cy="1951939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9D4EE43-98E9-F613-73DC-D486ADEB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8939" y="4907697"/>
            <a:ext cx="1255272" cy="1391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71093-6E76-8E82-8462-55EC4E05A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450" y="1985797"/>
            <a:ext cx="6771639" cy="1325563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306825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B3925C-28A8-428E-E496-FC5D77F6FAEA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8" name="Rectangle: Top Corners One Rounded and One Snipped 7">
              <a:extLst>
                <a:ext uri="{FF2B5EF4-FFF2-40B4-BE49-F238E27FC236}">
                  <a16:creationId xmlns:a16="http://schemas.microsoft.com/office/drawing/2014/main" id="{EDEE2800-AC81-08A0-9323-4FABA74D8FFC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3C33C-8456-0300-FAF0-91273898F39E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9305EF-9F9B-E9EA-462A-56CFBB1699E2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C82998-EFA6-BB22-248A-74782B54A8A4}"/>
              </a:ext>
            </a:extLst>
          </p:cNvPr>
          <p:cNvSpPr/>
          <p:nvPr/>
        </p:nvSpPr>
        <p:spPr>
          <a:xfrm rot="10800000">
            <a:off x="11177968" y="346326"/>
            <a:ext cx="793134" cy="6154276"/>
          </a:xfrm>
          <a:custGeom>
            <a:avLst/>
            <a:gdLst>
              <a:gd name="connsiteX0" fmla="*/ 0 w 885255"/>
              <a:gd name="connsiteY0" fmla="*/ 0 h 6869073"/>
              <a:gd name="connsiteX1" fmla="*/ 533160 w 885255"/>
              <a:gd name="connsiteY1" fmla="*/ 0 h 6869073"/>
              <a:gd name="connsiteX2" fmla="*/ 533160 w 885255"/>
              <a:gd name="connsiteY2" fmla="*/ 4422253 h 6869073"/>
              <a:gd name="connsiteX3" fmla="*/ 885255 w 885255"/>
              <a:gd name="connsiteY3" fmla="*/ 4774348 h 6869073"/>
              <a:gd name="connsiteX4" fmla="*/ 885255 w 885255"/>
              <a:gd name="connsiteY4" fmla="*/ 6869072 h 6869073"/>
              <a:gd name="connsiteX5" fmla="*/ 533160 w 885255"/>
              <a:gd name="connsiteY5" fmla="*/ 6869072 h 6869073"/>
              <a:gd name="connsiteX6" fmla="*/ 533160 w 885255"/>
              <a:gd name="connsiteY6" fmla="*/ 6869073 h 6869073"/>
              <a:gd name="connsiteX7" fmla="*/ 0 w 885255"/>
              <a:gd name="connsiteY7" fmla="*/ 6869073 h 68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255" h="6869073">
                <a:moveTo>
                  <a:pt x="0" y="0"/>
                </a:moveTo>
                <a:lnTo>
                  <a:pt x="533160" y="0"/>
                </a:lnTo>
                <a:lnTo>
                  <a:pt x="533160" y="4422253"/>
                </a:lnTo>
                <a:lnTo>
                  <a:pt x="885255" y="4774348"/>
                </a:lnTo>
                <a:lnTo>
                  <a:pt x="885255" y="6869072"/>
                </a:lnTo>
                <a:lnTo>
                  <a:pt x="533160" y="6869072"/>
                </a:lnTo>
                <a:lnTo>
                  <a:pt x="533160" y="6869073"/>
                </a:lnTo>
                <a:lnTo>
                  <a:pt x="0" y="6869073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055263-9DFD-CD68-FCD1-9296830D0697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347F0-4024-92AF-40F0-185745D76726}"/>
              </a:ext>
            </a:extLst>
          </p:cNvPr>
          <p:cNvCxnSpPr/>
          <p:nvPr/>
        </p:nvCxnSpPr>
        <p:spPr>
          <a:xfrm>
            <a:off x="6940626" y="269858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F67BA-CDEF-CEA7-EF39-755306C39EC9}"/>
              </a:ext>
            </a:extLst>
          </p:cNvPr>
          <p:cNvGrpSpPr/>
          <p:nvPr/>
        </p:nvGrpSpPr>
        <p:grpSpPr>
          <a:xfrm>
            <a:off x="11629620" y="4354727"/>
            <a:ext cx="228600" cy="2026655"/>
            <a:chOff x="11750443" y="493313"/>
            <a:chExt cx="228600" cy="2026655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4BC7B1-D534-2AAC-820E-272798665460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16CE1D-F6F8-B1CE-3103-374A1F24D7B1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80CA37-7832-ED98-817E-4EC49CDCE0E9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93D86C-C785-3FE3-8E1F-45276A918BF2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EF5A5A-6E0F-BE20-324F-08350E2DDA67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3DE0BE-E5A1-2EC0-7C3F-E5C407F34047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5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0DE9E3-B366-B29C-D7A4-19B75C075995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3" name="Rectangle: Top Corners One Rounded and One Snipped 2">
              <a:extLst>
                <a:ext uri="{FF2B5EF4-FFF2-40B4-BE49-F238E27FC236}">
                  <a16:creationId xmlns:a16="http://schemas.microsoft.com/office/drawing/2014/main" id="{5E6A79C7-AE8C-E6A2-E0AD-7731B1D861F0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6C7EEF-E8DD-3C61-AFED-DF4D5972AD20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7FB6DE2-B008-C361-CD1D-38C0CB0797E0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FE37AD-7F3D-CFBF-20E7-45C172804D96}"/>
              </a:ext>
            </a:extLst>
          </p:cNvPr>
          <p:cNvSpPr/>
          <p:nvPr/>
        </p:nvSpPr>
        <p:spPr>
          <a:xfrm rot="10800000">
            <a:off x="11177968" y="346326"/>
            <a:ext cx="793134" cy="6154276"/>
          </a:xfrm>
          <a:custGeom>
            <a:avLst/>
            <a:gdLst>
              <a:gd name="connsiteX0" fmla="*/ 0 w 885255"/>
              <a:gd name="connsiteY0" fmla="*/ 0 h 6869073"/>
              <a:gd name="connsiteX1" fmla="*/ 533160 w 885255"/>
              <a:gd name="connsiteY1" fmla="*/ 0 h 6869073"/>
              <a:gd name="connsiteX2" fmla="*/ 533160 w 885255"/>
              <a:gd name="connsiteY2" fmla="*/ 4422253 h 6869073"/>
              <a:gd name="connsiteX3" fmla="*/ 885255 w 885255"/>
              <a:gd name="connsiteY3" fmla="*/ 4774348 h 6869073"/>
              <a:gd name="connsiteX4" fmla="*/ 885255 w 885255"/>
              <a:gd name="connsiteY4" fmla="*/ 6869072 h 6869073"/>
              <a:gd name="connsiteX5" fmla="*/ 533160 w 885255"/>
              <a:gd name="connsiteY5" fmla="*/ 6869072 h 6869073"/>
              <a:gd name="connsiteX6" fmla="*/ 533160 w 885255"/>
              <a:gd name="connsiteY6" fmla="*/ 6869073 h 6869073"/>
              <a:gd name="connsiteX7" fmla="*/ 0 w 885255"/>
              <a:gd name="connsiteY7" fmla="*/ 6869073 h 686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255" h="6869073">
                <a:moveTo>
                  <a:pt x="0" y="0"/>
                </a:moveTo>
                <a:lnTo>
                  <a:pt x="533160" y="0"/>
                </a:lnTo>
                <a:lnTo>
                  <a:pt x="533160" y="4422253"/>
                </a:lnTo>
                <a:lnTo>
                  <a:pt x="885255" y="4774348"/>
                </a:lnTo>
                <a:lnTo>
                  <a:pt x="885255" y="6869072"/>
                </a:lnTo>
                <a:lnTo>
                  <a:pt x="533160" y="6869072"/>
                </a:lnTo>
                <a:lnTo>
                  <a:pt x="533160" y="6869073"/>
                </a:lnTo>
                <a:lnTo>
                  <a:pt x="0" y="6869073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B26BAA-5C1F-8BB0-9E01-6FD59E4C302B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19CC3E-F0D4-2D90-126F-EE07AF3AB057}"/>
              </a:ext>
            </a:extLst>
          </p:cNvPr>
          <p:cNvCxnSpPr/>
          <p:nvPr/>
        </p:nvCxnSpPr>
        <p:spPr>
          <a:xfrm>
            <a:off x="6940626" y="269858"/>
            <a:ext cx="3613532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65C2F8-E394-E7EA-297A-4CC2583BFA72}"/>
              </a:ext>
            </a:extLst>
          </p:cNvPr>
          <p:cNvGrpSpPr/>
          <p:nvPr/>
        </p:nvGrpSpPr>
        <p:grpSpPr>
          <a:xfrm>
            <a:off x="11629620" y="4354727"/>
            <a:ext cx="228600" cy="2026655"/>
            <a:chOff x="11750443" y="493313"/>
            <a:chExt cx="228600" cy="2026655"/>
          </a:xfr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D3C876-03CA-E717-A4A8-F25AECBD6144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463E66-237E-79AB-EE25-C59E938EB5B9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DF9E04-4ED6-9384-C0D0-6189648EE970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B3D924-3388-3B8E-5C89-AB1318E3CA0D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35C5D2-2F71-E155-1C9A-E5FDC17E948D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010892-13CF-AED3-7321-AD07A1414CB3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772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B3925C-28A8-428E-E496-FC5D77F6FAEA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8" name="Rectangle: Top Corners One Rounded and One Snipped 7">
              <a:extLst>
                <a:ext uri="{FF2B5EF4-FFF2-40B4-BE49-F238E27FC236}">
                  <a16:creationId xmlns:a16="http://schemas.microsoft.com/office/drawing/2014/main" id="{EDEE2800-AC81-08A0-9323-4FABA74D8FFC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3C33C-8456-0300-FAF0-91273898F39E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9305EF-9F9B-E9EA-462A-56CFBB1699E2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055263-9DFD-CD68-FCD1-9296830D0697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1347F0-4024-92AF-40F0-185745D76726}"/>
              </a:ext>
            </a:extLst>
          </p:cNvPr>
          <p:cNvCxnSpPr/>
          <p:nvPr/>
        </p:nvCxnSpPr>
        <p:spPr>
          <a:xfrm>
            <a:off x="8112550" y="298138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0579B-1404-6F1C-740D-32BF92BE387C}"/>
              </a:ext>
            </a:extLst>
          </p:cNvPr>
          <p:cNvGrpSpPr/>
          <p:nvPr/>
        </p:nvGrpSpPr>
        <p:grpSpPr>
          <a:xfrm>
            <a:off x="10662461" y="5436546"/>
            <a:ext cx="1292221" cy="1250433"/>
            <a:chOff x="4542224" y="4534751"/>
            <a:chExt cx="1292221" cy="125043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685C291C-DF6F-B9C8-C2CA-6B5422D4C19F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F834BD1D-559F-607C-FEB4-73F2CD9A684E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C0955479-0342-34CA-A84E-E09600E1A96A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C4863-81D8-BC9A-A371-7F982D45E7A2}"/>
              </a:ext>
            </a:extLst>
          </p:cNvPr>
          <p:cNvGrpSpPr/>
          <p:nvPr/>
        </p:nvGrpSpPr>
        <p:grpSpPr>
          <a:xfrm>
            <a:off x="11726082" y="686109"/>
            <a:ext cx="228600" cy="2026655"/>
            <a:chOff x="11750443" y="493313"/>
            <a:chExt cx="228600" cy="2026655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2E895E-A689-55CD-294B-1675DB36BDA7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EA9433-F75A-0342-9285-8D2DA892B2E3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A18998-EF40-7BDF-D38F-C01133CAA4DE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42E1BA-848B-5359-765B-A3AC15BF1161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DC09CA-BA2E-323C-1264-52D950F21F1D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555099-B9CE-9CB0-B306-5B03FEC1E287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80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EF97B2AB-2EDC-261B-2A5F-2AC4C4276106}"/>
              </a:ext>
            </a:extLst>
          </p:cNvPr>
          <p:cNvSpPr txBox="1">
            <a:spLocks/>
          </p:cNvSpPr>
          <p:nvPr/>
        </p:nvSpPr>
        <p:spPr>
          <a:xfrm>
            <a:off x="9760692" y="6473483"/>
            <a:ext cx="1671229" cy="23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@telecomvillage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9C0C45E-6424-B3CA-1361-937262337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4476" y="592620"/>
            <a:ext cx="6715503" cy="68049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FBACF-4693-7371-6489-4E5E4C38B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3" y="1357313"/>
            <a:ext cx="9977437" cy="4908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0DE9E3-B366-B29C-D7A4-19B75C075995}"/>
              </a:ext>
            </a:extLst>
          </p:cNvPr>
          <p:cNvGrpSpPr/>
          <p:nvPr/>
        </p:nvGrpSpPr>
        <p:grpSpPr>
          <a:xfrm>
            <a:off x="-11255" y="-10961"/>
            <a:ext cx="885255" cy="6869073"/>
            <a:chOff x="1454255" y="-11073"/>
            <a:chExt cx="885255" cy="6869073"/>
          </a:xfrm>
        </p:grpSpPr>
        <p:sp>
          <p:nvSpPr>
            <p:cNvPr id="3" name="Rectangle: Top Corners One Rounded and One Snipped 2">
              <a:extLst>
                <a:ext uri="{FF2B5EF4-FFF2-40B4-BE49-F238E27FC236}">
                  <a16:creationId xmlns:a16="http://schemas.microsoft.com/office/drawing/2014/main" id="{5E6A79C7-AE8C-E6A2-E0AD-7731B1D861F0}"/>
                </a:ext>
              </a:extLst>
            </p:cNvPr>
            <p:cNvSpPr/>
            <p:nvPr/>
          </p:nvSpPr>
          <p:spPr>
            <a:xfrm>
              <a:off x="1465243" y="3150824"/>
              <a:ext cx="874267" cy="3707176"/>
            </a:xfrm>
            <a:prstGeom prst="snipRoundRect">
              <a:avLst>
                <a:gd name="adj1" fmla="val 0"/>
                <a:gd name="adj2" fmla="val 4548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6C7EEF-E8DD-3C61-AFED-DF4D5972AD20}"/>
                </a:ext>
              </a:extLst>
            </p:cNvPr>
            <p:cNvSpPr/>
            <p:nvPr/>
          </p:nvSpPr>
          <p:spPr>
            <a:xfrm>
              <a:off x="1454255" y="-11073"/>
              <a:ext cx="885255" cy="6869073"/>
            </a:xfrm>
            <a:custGeom>
              <a:avLst/>
              <a:gdLst>
                <a:gd name="connsiteX0" fmla="*/ 0 w 885255"/>
                <a:gd name="connsiteY0" fmla="*/ 0 h 6869073"/>
                <a:gd name="connsiteX1" fmla="*/ 533160 w 885255"/>
                <a:gd name="connsiteY1" fmla="*/ 0 h 6869073"/>
                <a:gd name="connsiteX2" fmla="*/ 533160 w 885255"/>
                <a:gd name="connsiteY2" fmla="*/ 4422253 h 6869073"/>
                <a:gd name="connsiteX3" fmla="*/ 885255 w 885255"/>
                <a:gd name="connsiteY3" fmla="*/ 4774348 h 6869073"/>
                <a:gd name="connsiteX4" fmla="*/ 885255 w 885255"/>
                <a:gd name="connsiteY4" fmla="*/ 6869072 h 6869073"/>
                <a:gd name="connsiteX5" fmla="*/ 533160 w 885255"/>
                <a:gd name="connsiteY5" fmla="*/ 6869072 h 6869073"/>
                <a:gd name="connsiteX6" fmla="*/ 533160 w 885255"/>
                <a:gd name="connsiteY6" fmla="*/ 6869073 h 6869073"/>
                <a:gd name="connsiteX7" fmla="*/ 0 w 885255"/>
                <a:gd name="connsiteY7" fmla="*/ 6869073 h 68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255" h="6869073">
                  <a:moveTo>
                    <a:pt x="0" y="0"/>
                  </a:moveTo>
                  <a:lnTo>
                    <a:pt x="533160" y="0"/>
                  </a:lnTo>
                  <a:lnTo>
                    <a:pt x="533160" y="4422253"/>
                  </a:lnTo>
                  <a:lnTo>
                    <a:pt x="885255" y="4774348"/>
                  </a:lnTo>
                  <a:lnTo>
                    <a:pt x="885255" y="6869072"/>
                  </a:lnTo>
                  <a:lnTo>
                    <a:pt x="533160" y="6869072"/>
                  </a:lnTo>
                  <a:lnTo>
                    <a:pt x="533160" y="6869073"/>
                  </a:lnTo>
                  <a:lnTo>
                    <a:pt x="0" y="686907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7FB6DE2-B008-C361-CD1D-38C0CB0797E0}"/>
              </a:ext>
            </a:extLst>
          </p:cNvPr>
          <p:cNvSpPr/>
          <p:nvPr/>
        </p:nvSpPr>
        <p:spPr>
          <a:xfrm flipH="1">
            <a:off x="921379" y="592619"/>
            <a:ext cx="45719" cy="680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B26BAA-5C1F-8BB0-9E01-6FD59E4C302B}"/>
              </a:ext>
            </a:extLst>
          </p:cNvPr>
          <p:cNvCxnSpPr/>
          <p:nvPr/>
        </p:nvCxnSpPr>
        <p:spPr>
          <a:xfrm>
            <a:off x="1266940" y="6588142"/>
            <a:ext cx="3613532" cy="0"/>
          </a:xfrm>
          <a:prstGeom prst="line">
            <a:avLst/>
          </a:prstGeom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D34EC-FC24-7E3A-563E-CE3A6D3DADB9}"/>
              </a:ext>
            </a:extLst>
          </p:cNvPr>
          <p:cNvGrpSpPr/>
          <p:nvPr/>
        </p:nvGrpSpPr>
        <p:grpSpPr>
          <a:xfrm>
            <a:off x="10662461" y="5436546"/>
            <a:ext cx="1292221" cy="1250433"/>
            <a:chOff x="4542224" y="4534751"/>
            <a:chExt cx="1292221" cy="1250433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15949B3-F96E-9632-8D78-541ACF3640A6}"/>
                </a:ext>
              </a:extLst>
            </p:cNvPr>
            <p:cNvSpPr/>
            <p:nvPr/>
          </p:nvSpPr>
          <p:spPr>
            <a:xfrm>
              <a:off x="5170277" y="5212625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5994E21-B14F-983A-65CE-0993FCA0B271}"/>
                </a:ext>
              </a:extLst>
            </p:cNvPr>
            <p:cNvSpPr/>
            <p:nvPr/>
          </p:nvSpPr>
          <p:spPr>
            <a:xfrm>
              <a:off x="4542224" y="4869016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EA15CC54-60E1-3A5E-A4AA-281C6C69E8B5}"/>
                </a:ext>
              </a:extLst>
            </p:cNvPr>
            <p:cNvSpPr/>
            <p:nvPr/>
          </p:nvSpPr>
          <p:spPr>
            <a:xfrm>
              <a:off x="5154225" y="4534751"/>
              <a:ext cx="664168" cy="572559"/>
            </a:xfrm>
            <a:prstGeom prst="hex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44D2C-1E8F-C2B1-ADFD-ABA350BF36B3}"/>
              </a:ext>
            </a:extLst>
          </p:cNvPr>
          <p:cNvGrpSpPr/>
          <p:nvPr/>
        </p:nvGrpSpPr>
        <p:grpSpPr>
          <a:xfrm>
            <a:off x="11726082" y="686109"/>
            <a:ext cx="228600" cy="2026655"/>
            <a:chOff x="11750443" y="493313"/>
            <a:chExt cx="228600" cy="2026655"/>
          </a:xfr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323B13-0290-A357-462C-DB4CF87A7482}"/>
                </a:ext>
              </a:extLst>
            </p:cNvPr>
            <p:cNvSpPr/>
            <p:nvPr/>
          </p:nvSpPr>
          <p:spPr>
            <a:xfrm>
              <a:off x="11750443" y="493313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BB27FD-284A-FC56-3FE3-6A1A58372D45}"/>
                </a:ext>
              </a:extLst>
            </p:cNvPr>
            <p:cNvSpPr/>
            <p:nvPr/>
          </p:nvSpPr>
          <p:spPr>
            <a:xfrm>
              <a:off x="11750443" y="852924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134248-27C0-C0BB-0AAB-A0E8FA6F76C4}"/>
                </a:ext>
              </a:extLst>
            </p:cNvPr>
            <p:cNvSpPr/>
            <p:nvPr/>
          </p:nvSpPr>
          <p:spPr>
            <a:xfrm>
              <a:off x="11750443" y="1212535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2058A2-49AB-2C97-5BA9-F2E50A53ADC5}"/>
                </a:ext>
              </a:extLst>
            </p:cNvPr>
            <p:cNvSpPr/>
            <p:nvPr/>
          </p:nvSpPr>
          <p:spPr>
            <a:xfrm>
              <a:off x="11750443" y="1572146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08F90F-BD63-3896-7B31-1D0C63031326}"/>
                </a:ext>
              </a:extLst>
            </p:cNvPr>
            <p:cNvSpPr/>
            <p:nvPr/>
          </p:nvSpPr>
          <p:spPr>
            <a:xfrm>
              <a:off x="11750443" y="1931757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CA13AB-8E25-1277-1ED3-1786EED5C6E5}"/>
                </a:ext>
              </a:extLst>
            </p:cNvPr>
            <p:cNvSpPr/>
            <p:nvPr/>
          </p:nvSpPr>
          <p:spPr>
            <a:xfrm>
              <a:off x="11750443" y="2291368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061BC8-EC1A-3150-CCD4-F9A66787ECFF}"/>
              </a:ext>
            </a:extLst>
          </p:cNvPr>
          <p:cNvCxnSpPr/>
          <p:nvPr/>
        </p:nvCxnSpPr>
        <p:spPr>
          <a:xfrm>
            <a:off x="8112550" y="298138"/>
            <a:ext cx="3613532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30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6313F2-8038-3F51-BA18-2269EC30CE09}"/>
              </a:ext>
            </a:extLst>
          </p:cNvPr>
          <p:cNvSpPr/>
          <p:nvPr/>
        </p:nvSpPr>
        <p:spPr>
          <a:xfrm>
            <a:off x="0" y="0"/>
            <a:ext cx="12192000" cy="6880146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1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8534A-F856-B662-7448-C0A47131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92B02-1F7C-63CE-E83A-7375AC34D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5ED4C-D27A-A55A-E9B2-94D7E7999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66ED2-D43F-4039-8880-C27A29398AD3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C547-3FB7-004A-345C-BB3ACFE35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A77A-1377-C38C-60A5-0AC68E8C5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8827-AD7A-4AA7-B529-C8F5301A7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7" r:id="rId5"/>
    <p:sldLayoutId id="2147483658" r:id="rId6"/>
    <p:sldLayoutId id="2147483659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heckpoint.com/2020/enter-wapdropper-subscribe-users-to-premium-services-by-telecom-companies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D843-7E21-0E43-E017-30D922D30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740" y="1322773"/>
            <a:ext cx="4978859" cy="1469674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WAPDropper</a:t>
            </a:r>
            <a:r>
              <a:rPr lang="en-US" dirty="0">
                <a:solidFill>
                  <a:schemeClr val="accent1"/>
                </a:solidFill>
              </a:rPr>
              <a:t> Case Study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6856B-46F5-08DE-0ED5-DC3CF3E59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3863" y="2792447"/>
            <a:ext cx="3904712" cy="942625"/>
          </a:xfrm>
        </p:spPr>
        <p:txBody>
          <a:bodyPr/>
          <a:lstStyle/>
          <a:p>
            <a:pPr algn="ctr"/>
            <a:r>
              <a:rPr lang="en-US" dirty="0"/>
              <a:t>Story of Telecom Billing exploitation</a:t>
            </a:r>
          </a:p>
        </p:txBody>
      </p:sp>
    </p:spTree>
    <p:extLst>
      <p:ext uri="{BB962C8B-B14F-4D97-AF65-F5344CB8AC3E}">
        <p14:creationId xmlns:p14="http://schemas.microsoft.com/office/powerpoint/2010/main" val="39135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6BE89-5336-1CBD-FF3D-3CC40A7B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C5766B-F81B-FB13-6B9E-C159C096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Silent </a:t>
            </a:r>
            <a:r>
              <a:rPr lang="en-US" sz="2800" b="1" spc="-52" dirty="0">
                <a:latin typeface="Source Code Pro Semibold"/>
              </a:rPr>
              <a:t>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2F126-95F7-5B31-994C-D2BF94F42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Phase 2: </a:t>
            </a:r>
          </a:p>
          <a:p>
            <a:pPr marL="200025">
              <a:lnSpc>
                <a:spcPct val="150000"/>
              </a:lnSpc>
            </a:pPr>
            <a:endParaRPr lang="en-US" spc="9" dirty="0">
              <a:solidFill>
                <a:schemeClr val="accent2"/>
              </a:solidFill>
              <a:latin typeface="Source Code Pro Medium"/>
            </a:endParaRPr>
          </a:p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As defenses improved, attackers began obfuscating code, encrypting payloads, and bypassing Google Play protections by hosting APKs on third-party stores or using time-bomb logic.</a:t>
            </a:r>
          </a:p>
          <a:p>
            <a:pPr marL="200025">
              <a:lnSpc>
                <a:spcPct val="150000"/>
              </a:lnSpc>
            </a:pPr>
            <a:endParaRPr lang="en-US" spc="9" dirty="0">
              <a:solidFill>
                <a:schemeClr val="accent2"/>
              </a:solidFill>
              <a:latin typeface="Source Code Pro Medium"/>
            </a:endParaRPr>
          </a:p>
          <a:p>
            <a:pPr marL="1000125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Droppers became modular and used reflective loading.</a:t>
            </a:r>
          </a:p>
          <a:p>
            <a:pPr marL="1000125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Social engineering became more polished (e.g., fake utility apps).</a:t>
            </a:r>
          </a:p>
        </p:txBody>
      </p:sp>
    </p:spTree>
    <p:extLst>
      <p:ext uri="{BB962C8B-B14F-4D97-AF65-F5344CB8AC3E}">
        <p14:creationId xmlns:p14="http://schemas.microsoft.com/office/powerpoint/2010/main" val="364793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136C-352C-996B-AD74-4A679E1B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F5BEC-5478-DF9E-C6E1-E7F9A7BB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Silent </a:t>
            </a:r>
            <a:r>
              <a:rPr lang="en-US" sz="2800" b="1" spc="-52" dirty="0">
                <a:latin typeface="Source Code Pro Semibold"/>
              </a:rPr>
              <a:t>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41153-7D88-3E74-EC12-34FC508A1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spc="9" dirty="0">
                <a:solidFill>
                  <a:schemeClr val="accent1"/>
                </a:solidFill>
                <a:latin typeface="Source Code Pro Medium"/>
              </a:rPr>
              <a:t>Phase 3: </a:t>
            </a:r>
          </a:p>
          <a:p>
            <a:pPr marL="200025">
              <a:lnSpc>
                <a:spcPct val="150000"/>
              </a:lnSpc>
            </a:pPr>
            <a:endParaRPr lang="en-US" spc="9" dirty="0">
              <a:solidFill>
                <a:schemeClr val="accent2"/>
              </a:solidFill>
              <a:latin typeface="Source Code Pro Medium"/>
            </a:endParaRPr>
          </a:p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With telcos embracing Direct Carrier Billing (DCB) via web interfaces, attackers pivoted to a stealthier model: WAP-based fraud. Instead of using SMS, malware now:</a:t>
            </a:r>
          </a:p>
          <a:p>
            <a:pPr marL="200025">
              <a:lnSpc>
                <a:spcPct val="150000"/>
              </a:lnSpc>
            </a:pPr>
            <a:endParaRPr lang="en-US" spc="9" dirty="0">
              <a:latin typeface="Source Code Pro Medium"/>
            </a:endParaRPr>
          </a:p>
          <a:p>
            <a:pPr marL="1000125" lvl="1" indent="-342900"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Opens a hidden WebView in the background</a:t>
            </a:r>
          </a:p>
          <a:p>
            <a:pPr marL="1000125" lvl="1" indent="-342900">
              <a:buFont typeface="+mj-lt"/>
              <a:buAutoNum type="arabicPeriod"/>
            </a:pPr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pPr marL="1000125" lvl="1" indent="-342900"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Loads a legitimate telecom subscription page</a:t>
            </a:r>
          </a:p>
          <a:p>
            <a:pPr marL="1000125" lvl="1" indent="-342900">
              <a:buFont typeface="+mj-lt"/>
              <a:buAutoNum type="arabicPeriod"/>
            </a:pPr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pPr marL="1000125" lvl="1" indent="-342900"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Bypasses CAPTCHAs using ML image solvers</a:t>
            </a:r>
          </a:p>
          <a:p>
            <a:pPr marL="1000125" lvl="1" indent="-342900">
              <a:buFont typeface="+mj-lt"/>
              <a:buAutoNum type="arabicPeriod"/>
            </a:pPr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pPr marL="1000125" lvl="1" indent="-342900"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Simulates a user click, silently triggering the billing process</a:t>
            </a:r>
          </a:p>
        </p:txBody>
      </p:sp>
    </p:spTree>
    <p:extLst>
      <p:ext uri="{BB962C8B-B14F-4D97-AF65-F5344CB8AC3E}">
        <p14:creationId xmlns:p14="http://schemas.microsoft.com/office/powerpoint/2010/main" val="93712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D67D-B371-9629-559B-904F8B5C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3FCD7-341D-D5DF-02DB-228B7AFA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Why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Harder</a:t>
            </a:r>
            <a:r>
              <a:rPr lang="en-US" sz="2800" b="1" spc="-52" dirty="0">
                <a:latin typeface="Source Code Pro Semibold"/>
              </a:rPr>
              <a:t> to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detect?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9B6B4-AE24-2D62-7C63-6A445DD45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42925" indent="-342900">
              <a:buFont typeface="+mj-lt"/>
              <a:buAutoNum type="arabicPeriod"/>
            </a:pPr>
            <a:endParaRPr lang="en-US" spc="9" dirty="0">
              <a:latin typeface="Source Code Pro Medium"/>
            </a:endParaRPr>
          </a:p>
          <a:p>
            <a:pPr marL="542925" indent="-342900">
              <a:buFont typeface="+mj-lt"/>
              <a:buAutoNum type="arabicPeriod"/>
            </a:pPr>
            <a:r>
              <a:rPr lang="en-US" spc="9" dirty="0">
                <a:latin typeface="Source Code Pro Medium"/>
              </a:rPr>
              <a:t>No SMS traffic involved</a:t>
            </a:r>
          </a:p>
          <a:p>
            <a:pPr marL="542925" indent="-342900">
              <a:buFont typeface="+mj-lt"/>
              <a:buAutoNum type="arabicPeriod"/>
            </a:pPr>
            <a:endParaRPr lang="en-US" spc="9" dirty="0">
              <a:latin typeface="Source Code Pro Medium"/>
            </a:endParaRPr>
          </a:p>
          <a:p>
            <a:pPr marL="542925" indent="-342900">
              <a:buFont typeface="+mj-lt"/>
              <a:buAutoNum type="arabicPeriod"/>
            </a:pPr>
            <a:r>
              <a:rPr lang="en-US" spc="9" dirty="0">
                <a:latin typeface="Source Code Pro Medium"/>
              </a:rPr>
              <a:t>No app permissions required</a:t>
            </a:r>
          </a:p>
          <a:p>
            <a:pPr marL="542925" indent="-342900">
              <a:buFont typeface="+mj-lt"/>
              <a:buAutoNum type="arabicPeriod"/>
            </a:pPr>
            <a:endParaRPr lang="en-US" spc="9" dirty="0">
              <a:latin typeface="Source Code Pro Medium"/>
            </a:endParaRPr>
          </a:p>
          <a:p>
            <a:pPr marL="542925" indent="-342900">
              <a:buFont typeface="+mj-lt"/>
              <a:buAutoNum type="arabicPeriod"/>
            </a:pPr>
            <a:r>
              <a:rPr lang="en-US" spc="9" dirty="0">
                <a:latin typeface="Source Code Pro Medium"/>
              </a:rPr>
              <a:t>Billing handled by legitimate telecom infrastructure</a:t>
            </a:r>
          </a:p>
          <a:p>
            <a:pPr marL="542925" indent="-342900">
              <a:buFont typeface="+mj-lt"/>
              <a:buAutoNum type="arabicPeriod"/>
            </a:pPr>
            <a:endParaRPr lang="en-US" spc="9" dirty="0">
              <a:latin typeface="Source Code Pro Medium"/>
            </a:endParaRPr>
          </a:p>
          <a:p>
            <a:pPr marL="542925" indent="-342900">
              <a:buFont typeface="+mj-lt"/>
              <a:buAutoNum type="arabicPeriod"/>
            </a:pPr>
            <a:r>
              <a:rPr lang="en-US" spc="9" dirty="0">
                <a:latin typeface="Source Code Pro Medium"/>
              </a:rPr>
              <a:t>Transactions look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indistinguishable from genuine user behavior</a:t>
            </a:r>
          </a:p>
        </p:txBody>
      </p:sp>
    </p:spTree>
    <p:extLst>
      <p:ext uri="{BB962C8B-B14F-4D97-AF65-F5344CB8AC3E}">
        <p14:creationId xmlns:p14="http://schemas.microsoft.com/office/powerpoint/2010/main" val="69307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5B7DC-7D27-B673-B6BD-FBCA94F9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33F52C-2928-0647-6BA6-2B72B083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 err="1">
                <a:solidFill>
                  <a:schemeClr val="accent1"/>
                </a:solidFill>
                <a:latin typeface="Source Code Pro Semibold"/>
              </a:rPr>
              <a:t>WAPDropper</a:t>
            </a:r>
            <a:r>
              <a:rPr lang="en-US" sz="2800" b="1" spc="-52" dirty="0">
                <a:latin typeface="Source Code Pro Semibold"/>
              </a:rPr>
              <a:t>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73D11-B4A1-A8E2-76BC-CB03A5B7B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pc="9" dirty="0" err="1">
                <a:latin typeface="Source Code Pro Medium"/>
              </a:rPr>
              <a:t>WAPDropper</a:t>
            </a:r>
            <a:r>
              <a:rPr lang="en-US" spc="9" dirty="0">
                <a:latin typeface="Source Code Pro Medium"/>
              </a:rPr>
              <a:t> is an Android malware designed to exploit </a:t>
            </a: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telecom billing APIs and Direct Carrier Billing (DCB)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 </a:t>
            </a:r>
            <a:r>
              <a:rPr lang="en-US" spc="9" dirty="0">
                <a:latin typeface="Source Code Pro Medium"/>
              </a:rPr>
              <a:t>infrastructure. Its goal is to silently subscribe users to premium services through legitimate telecom providers, without their knowledge or interaction.</a:t>
            </a:r>
          </a:p>
          <a:p>
            <a:pPr marL="657225" lvl="1"/>
            <a:endParaRPr lang="en-US" spc="9" dirty="0">
              <a:latin typeface="Source Code Pro Medium"/>
            </a:endParaRPr>
          </a:p>
          <a:p>
            <a:pPr marL="657225" lvl="1"/>
            <a:endParaRPr lang="en-US" spc="9" dirty="0">
              <a:latin typeface="Source Code Pro Medium"/>
            </a:endParaRPr>
          </a:p>
          <a:p>
            <a:pPr marL="657225" lvl="1"/>
            <a:r>
              <a:rPr lang="en-US" spc="9" dirty="0">
                <a:latin typeface="Source Code Pro Medium"/>
              </a:rPr>
              <a:t>Two staged malware:</a:t>
            </a:r>
            <a:br>
              <a:rPr lang="en-US" spc="9" dirty="0">
                <a:latin typeface="Source Code Pro Medium"/>
              </a:rPr>
            </a:br>
            <a:br>
              <a:rPr lang="en-US" spc="9" dirty="0">
                <a:solidFill>
                  <a:schemeClr val="accent1"/>
                </a:solidFill>
                <a:latin typeface="Source Code Pro Medium"/>
              </a:rPr>
            </a:b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	1. Dropper Module</a:t>
            </a:r>
          </a:p>
          <a:p>
            <a:pPr marL="428625" lvl="1" indent="0">
              <a:buNone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	2. Premium Dialer Module</a:t>
            </a:r>
          </a:p>
          <a:p>
            <a:pPr marL="657225" lvl="1"/>
            <a:endParaRPr lang="en-US" spc="9" dirty="0">
              <a:solidFill>
                <a:schemeClr val="accent2">
                  <a:lumMod val="60000"/>
                  <a:lumOff val="40000"/>
                </a:schemeClr>
              </a:solidFill>
              <a:latin typeface="Source Code Pro Medium"/>
            </a:endParaRPr>
          </a:p>
          <a:p>
            <a:pPr marL="200025"/>
            <a:endParaRPr lang="en-US" spc="9" dirty="0">
              <a:solidFill>
                <a:schemeClr val="accent2">
                  <a:lumMod val="60000"/>
                  <a:lumOff val="40000"/>
                </a:schemeClr>
              </a:solidFill>
              <a:latin typeface="Source Code Pro Medium"/>
            </a:endParaRPr>
          </a:p>
          <a:p>
            <a:pPr marL="485775" indent="-285750"/>
            <a:r>
              <a:rPr lang="en-US" spc="9" dirty="0">
                <a:latin typeface="Source Code Pro Medium"/>
              </a:rPr>
              <a:t>This is the case study of Research and findings of Checkpoint : </a:t>
            </a:r>
            <a:r>
              <a:rPr lang="en-US" spc="9" dirty="0">
                <a:latin typeface="Source Code Pro Medium"/>
                <a:hlinkClick r:id="rId2"/>
              </a:rPr>
              <a:t>https://research.checkpoint.com/2020/enter-wapdropper-subscribe-users-to-premium-services-by-telecom-companies/</a:t>
            </a:r>
            <a:endParaRPr lang="en-US" spc="9" dirty="0">
              <a:latin typeface="Source Code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5041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1D45-E0F5-1E63-4758-9BC1C312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C8A0D3-41F6-5A9B-6CB1-4812E472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 err="1">
                <a:solidFill>
                  <a:schemeClr val="accent1"/>
                </a:solidFill>
                <a:latin typeface="Source Code Pro Semibold"/>
              </a:rPr>
              <a:t>WAPDropper</a:t>
            </a:r>
            <a:r>
              <a:rPr lang="en-US" sz="2800" b="1" spc="-52" dirty="0">
                <a:latin typeface="Source Code Pro Semibold"/>
              </a:rPr>
              <a:t>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DC006-3B23-D081-ECC9-0279F66FD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42925" indent="-342900">
              <a:buAutoNum type="arabicPeriod"/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Dropper Module</a:t>
            </a:r>
          </a:p>
          <a:p>
            <a:pPr marL="542925" indent="-342900">
              <a:buAutoNum type="arabicPeriod"/>
            </a:pPr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latin typeface="Source Code Pro Medium"/>
              </a:rPr>
              <a:t>Initiates the infection by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collecting device fingerprints </a:t>
            </a:r>
            <a:r>
              <a:rPr lang="en-US" spc="9" dirty="0">
                <a:latin typeface="Source Code Pro Medium"/>
              </a:rPr>
              <a:t>(IMEI, subscriber ID, app list, RAM, screen status, etc.)</a:t>
            </a:r>
          </a:p>
          <a:p>
            <a:pPr marL="942975" lvl="1" indent="-285750"/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latin typeface="Source Code Pro Medium"/>
              </a:rPr>
              <a:t>Communicates with a central Command &amp; Control (C2) server to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fetch the second-stage payload</a:t>
            </a:r>
          </a:p>
          <a:p>
            <a:pPr marL="942975" lvl="1" indent="-285750"/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pPr marL="942975" lvl="1" indent="-285750"/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Decrypts and executes .</a:t>
            </a: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dex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 modules dynamically </a:t>
            </a:r>
            <a:r>
              <a:rPr lang="en-US" spc="9" dirty="0">
                <a:latin typeface="Source Code Pro Medium"/>
              </a:rPr>
              <a:t>and removes them post-execution to avoid detection</a:t>
            </a:r>
          </a:p>
        </p:txBody>
      </p:sp>
    </p:spTree>
    <p:extLst>
      <p:ext uri="{BB962C8B-B14F-4D97-AF65-F5344CB8AC3E}">
        <p14:creationId xmlns:p14="http://schemas.microsoft.com/office/powerpoint/2010/main" val="264725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EF462-7E07-6781-8A52-A2A60BD6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E20E0-91A6-B776-5335-C498AE12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 err="1">
                <a:solidFill>
                  <a:schemeClr val="accent1"/>
                </a:solidFill>
                <a:latin typeface="Source Code Pro Semibold"/>
              </a:rPr>
              <a:t>WAPDropper</a:t>
            </a:r>
            <a:r>
              <a:rPr lang="en-US" sz="2800" b="1" spc="-52" dirty="0">
                <a:latin typeface="Source Code Pro Semibold"/>
              </a:rPr>
              <a:t>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CEDEB-ECFD-F411-B566-895437BDC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2. Premium Dialer Module</a:t>
            </a:r>
          </a:p>
          <a:p>
            <a:pPr marL="200025"/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latin typeface="Source Code Pro Medium"/>
              </a:rPr>
              <a:t>Triggers the actual fraud</a:t>
            </a:r>
          </a:p>
          <a:p>
            <a:pPr marL="942975" lvl="1" indent="-285750"/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latin typeface="Source Code Pro Medium"/>
              </a:rPr>
              <a:t>Loads telecom billing pages in hidden </a:t>
            </a:r>
            <a:r>
              <a:rPr lang="en-US" spc="9" dirty="0" err="1">
                <a:solidFill>
                  <a:schemeClr val="accent1"/>
                </a:solidFill>
                <a:latin typeface="Source Code Pro Medium"/>
              </a:rPr>
              <a:t>WebViews</a:t>
            </a:r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pPr marL="942975" lvl="1" indent="-285750"/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Injects malicious JavaScript and removes X-Requested-With headers to bypass CSRF protections</a:t>
            </a:r>
          </a:p>
          <a:p>
            <a:pPr marL="942975" lvl="1" indent="-285750"/>
            <a:endParaRPr lang="en-US" spc="9" dirty="0">
              <a:latin typeface="Source Code Pro Medium"/>
            </a:endParaRPr>
          </a:p>
          <a:p>
            <a:pPr marL="942975" lvl="1" indent="-285750"/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Solves CAPTCHA challenges </a:t>
            </a:r>
            <a:r>
              <a:rPr lang="en-US" spc="9" dirty="0">
                <a:latin typeface="Source Code Pro Medium"/>
              </a:rPr>
              <a:t>using machine learning-based image recognition services, simulating clicks and form submissions</a:t>
            </a:r>
          </a:p>
        </p:txBody>
      </p:sp>
    </p:spTree>
    <p:extLst>
      <p:ext uri="{BB962C8B-B14F-4D97-AF65-F5344CB8AC3E}">
        <p14:creationId xmlns:p14="http://schemas.microsoft.com/office/powerpoint/2010/main" val="61962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DF69E-6422-8EF0-C4A4-25F7A0E4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53533-03DB-BE61-019C-004595F4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Infection </a:t>
            </a:r>
            <a:r>
              <a:rPr lang="en-US" sz="2800" b="1" spc="-52" dirty="0">
                <a:latin typeface="Source Code Pro Semibold"/>
              </a:rPr>
              <a:t>Chain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A42DB-C3D3-F780-19CA-B546500D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Stage 1 – Initial Infection via 3rd Party App Stores: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The attack begins with the victim installing a seemingly harmless Android application from </a:t>
            </a:r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b="1" dirty="0">
                <a:solidFill>
                  <a:schemeClr val="accent1"/>
                </a:solidFill>
              </a:rPr>
              <a:t>non-official app store</a:t>
            </a:r>
            <a:r>
              <a:rPr lang="en-US" dirty="0"/>
              <a:t>. These apps contain the </a:t>
            </a:r>
            <a:r>
              <a:rPr lang="en-US" b="1" dirty="0">
                <a:solidFill>
                  <a:schemeClr val="accent1"/>
                </a:solidFill>
              </a:rPr>
              <a:t>dropper module</a:t>
            </a:r>
            <a:r>
              <a:rPr lang="en-US" dirty="0"/>
              <a:t>, which executes automatically post-installation.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Stage 2 – Device Profiling and Evasion Checks:</a:t>
            </a:r>
          </a:p>
          <a:p>
            <a:pPr marL="457200" lvl="1" indent="0">
              <a:buNone/>
            </a:pPr>
            <a:r>
              <a:rPr lang="en-US" dirty="0"/>
              <a:t>Upon execution, the malware: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Hides its app icon to avoid detection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Gathers detailed device information: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IMEI, IMSI, Subscriber ID, MAC address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App list, foreground activity, available RAM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Screen status and overlay permissions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Checks if the device is behind a proxy or VPN to avoid running in sandboxed or analyst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99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361B-3227-39EE-247E-C5830E6A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4435C5-6A93-2534-36E1-3FCD6038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Infection </a:t>
            </a:r>
            <a:r>
              <a:rPr lang="en-US" sz="2800" b="1" spc="-52" dirty="0">
                <a:latin typeface="Source Code Pro Semibold"/>
              </a:rPr>
              <a:t>Chain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AA9ED-5336-DF30-BF45-AB6028A6E8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Stage 3 – Contacting Command &amp; Control (C2) Server: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dropper sends the device profile to a hardcoded C2 server (e.g., ks7br7.3q03on[.]com)</a:t>
            </a:r>
          </a:p>
          <a:p>
            <a:pPr lvl="1"/>
            <a:r>
              <a:rPr lang="en-US" dirty="0"/>
              <a:t>The C2 responds with a list of rotating C2 endpoints and a configuration JSON containing:</a:t>
            </a:r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dirty="0">
                <a:solidFill>
                  <a:schemeClr val="accent1"/>
                </a:solidFill>
              </a:rPr>
              <a:t>URLs to fetch payloads</a:t>
            </a: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>
                <a:solidFill>
                  <a:schemeClr val="accent1"/>
                </a:solidFill>
              </a:rPr>
              <a:t>Execution frequency</a:t>
            </a: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>
                <a:solidFill>
                  <a:schemeClr val="accent1"/>
                </a:solidFill>
              </a:rPr>
              <a:t>MD5 hashes for validation</a:t>
            </a:r>
          </a:p>
          <a:p>
            <a:pPr lvl="2"/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>
                <a:solidFill>
                  <a:schemeClr val="accent1"/>
                </a:solidFill>
              </a:rPr>
              <a:t>Method/class names to invoke via reflection</a:t>
            </a:r>
          </a:p>
        </p:txBody>
      </p:sp>
    </p:spTree>
    <p:extLst>
      <p:ext uri="{BB962C8B-B14F-4D97-AF65-F5344CB8AC3E}">
        <p14:creationId xmlns:p14="http://schemas.microsoft.com/office/powerpoint/2010/main" val="411906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694D3-B09D-E7D8-C622-F2A46EC2B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28A4E9-A9A9-A521-DF2C-5D72F3FE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Infection </a:t>
            </a:r>
            <a:r>
              <a:rPr lang="en-US" sz="2800" b="1" spc="-52" dirty="0">
                <a:latin typeface="Source Code Pro Semibold"/>
              </a:rPr>
              <a:t>Chain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EF870-937B-2C46-E3EB-CDF79B04C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Stage 4 – Payload Decryption and Execution:</a:t>
            </a:r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r>
              <a:rPr lang="en-US" sz="2200" dirty="0"/>
              <a:t>The dropper downloads .</a:t>
            </a:r>
            <a:r>
              <a:rPr lang="en-US" sz="2200" dirty="0" err="1"/>
              <a:t>dex</a:t>
            </a:r>
            <a:r>
              <a:rPr lang="en-US" sz="2200" dirty="0"/>
              <a:t> payloads, decrypts them into .jar files, and loads them into memory. The files are deleted post-loading to eliminate forensic traces.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Stage 5 – Execution of Premium Dialer Module: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Loads telecom billing pages in a 1x1 pixel hidden WebView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Bypasses CSRF protections by removing critical headers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Solves CAPTCHA challenges using image recognition APIs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Simulates user clicks and subscriptions silently</a:t>
            </a:r>
          </a:p>
        </p:txBody>
      </p:sp>
    </p:spTree>
    <p:extLst>
      <p:ext uri="{BB962C8B-B14F-4D97-AF65-F5344CB8AC3E}">
        <p14:creationId xmlns:p14="http://schemas.microsoft.com/office/powerpoint/2010/main" val="346063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21443-F8B4-E041-040F-13FB8B77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D4D7B-DAEB-3285-0FAA-318D2831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Initial Execution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82A4E-40FE-166C-1E21-AAE09F1FC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1806" y="1273117"/>
            <a:ext cx="2847527" cy="49085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Hides icon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Dropper Initialization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E52D048-1836-4E7A-0647-944BE271A757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53A940-CA61-992B-2AAB-936FBDC9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48" y="1491892"/>
            <a:ext cx="6159251" cy="19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DAA714-7BC4-3FB6-D284-A7C32586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78" y="3817725"/>
            <a:ext cx="6292098" cy="22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3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29A28-B494-2E24-D7DD-DEE520BA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Presenter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FE171-40B2-33B8-44FF-E603C7EC3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4414" y="1357313"/>
            <a:ext cx="7368609" cy="4908550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Ravi Rajput</a:t>
            </a:r>
          </a:p>
          <a:p>
            <a:r>
              <a:rPr lang="en-IN" sz="1800" dirty="0"/>
              <a:t>Principal Architect Information Security– NeoTech Global PVT LTD</a:t>
            </a:r>
          </a:p>
          <a:p>
            <a:r>
              <a:rPr lang="en-IN" sz="1800" dirty="0"/>
              <a:t>Cybersecurity Expert | Creator of </a:t>
            </a:r>
            <a:r>
              <a:rPr lang="en-IN" sz="1800" dirty="0" err="1"/>
              <a:t>AutoHackOS</a:t>
            </a:r>
            <a:r>
              <a:rPr lang="en-IN" sz="1800" dirty="0"/>
              <a:t> | DEFCON Village Organizer</a:t>
            </a:r>
          </a:p>
          <a:p>
            <a:r>
              <a:rPr lang="en-IN" sz="1800" dirty="0"/>
              <a:t>Core Expertise:</a:t>
            </a:r>
          </a:p>
          <a:p>
            <a:pPr lvl="1"/>
            <a:r>
              <a:rPr lang="en-IN" sz="1600" dirty="0"/>
              <a:t>Telecom and Automotive Cybersecurity</a:t>
            </a:r>
          </a:p>
          <a:p>
            <a:pPr lvl="1"/>
            <a:r>
              <a:rPr lang="en-IN" sz="1600" dirty="0"/>
              <a:t>Vulnerability Research (Windows, Linux, ARM)</a:t>
            </a:r>
          </a:p>
          <a:p>
            <a:pPr lvl="1"/>
            <a:r>
              <a:rPr lang="en-IN" sz="1600" dirty="0"/>
              <a:t>Reverse Engineering &amp; Advanced Penetration Testing.</a:t>
            </a:r>
          </a:p>
          <a:p>
            <a:r>
              <a:rPr lang="en-IN" sz="1800" dirty="0"/>
              <a:t>Contributions:</a:t>
            </a:r>
          </a:p>
          <a:p>
            <a:pPr lvl="1"/>
            <a:r>
              <a:rPr lang="en-IN" sz="1600" dirty="0"/>
              <a:t>Developed </a:t>
            </a:r>
            <a:r>
              <a:rPr lang="en-IN" sz="1600" dirty="0" err="1"/>
              <a:t>AutoHackOS</a:t>
            </a:r>
            <a:r>
              <a:rPr lang="en-IN" sz="1600" dirty="0"/>
              <a:t>, a globally adopted automotive </a:t>
            </a:r>
            <a:r>
              <a:rPr lang="en-IN" sz="1600" dirty="0" err="1"/>
              <a:t>pentesting</a:t>
            </a:r>
            <a:r>
              <a:rPr lang="en-IN" sz="1600" dirty="0"/>
              <a:t> OS, launched at </a:t>
            </a:r>
            <a:r>
              <a:rPr lang="en-IN" sz="1600" b="1" dirty="0"/>
              <a:t>Black Hat</a:t>
            </a:r>
          </a:p>
          <a:p>
            <a:pPr lvl="1"/>
            <a:r>
              <a:rPr lang="en-IN" sz="1600" dirty="0"/>
              <a:t>Millions of downloads by researchers and OEM testers worldwide</a:t>
            </a:r>
          </a:p>
          <a:p>
            <a:pPr lvl="1"/>
            <a:r>
              <a:rPr lang="en-IN" sz="1600" dirty="0"/>
              <a:t>Recognized for tool innovation in vehicle telematics and firmware analysis.</a:t>
            </a:r>
          </a:p>
          <a:p>
            <a:r>
              <a:rPr lang="en-IN" sz="1800" dirty="0"/>
              <a:t>Community Roles:</a:t>
            </a:r>
          </a:p>
          <a:p>
            <a:pPr lvl="1"/>
            <a:r>
              <a:rPr lang="en-IN" sz="1600" dirty="0"/>
              <a:t>Core Team member at DEFCON Telecom Village</a:t>
            </a:r>
          </a:p>
          <a:p>
            <a:pPr lvl="1"/>
            <a:r>
              <a:rPr lang="en-IN" sz="1600" dirty="0"/>
              <a:t>Speaking Engagements: Presented at DEFCON, BLACKHAT, HITB, </a:t>
            </a:r>
            <a:r>
              <a:rPr lang="en-IN" sz="1600" dirty="0" err="1"/>
              <a:t>Nullcon</a:t>
            </a:r>
            <a:r>
              <a:rPr lang="en-IN" sz="1600" dirty="0"/>
              <a:t>, HITCON and several </a:t>
            </a:r>
            <a:r>
              <a:rPr lang="en-IN" sz="1600" dirty="0" err="1"/>
              <a:t>Bsides</a:t>
            </a:r>
            <a:r>
              <a:rPr lang="en-IN" sz="1600" dirty="0"/>
              <a:t> Conferences.</a:t>
            </a:r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EDD0B39B-12D3-CF3B-955E-BE957F4B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34" y="1273117"/>
            <a:ext cx="2924150" cy="49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0CBB-B49D-A331-048D-63E889F91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02B5A-90FE-3210-205F-05845366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Initial Execution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3778D-1EBD-4386-2405-29D4C77E4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1806" y="1273117"/>
            <a:ext cx="2847527" cy="49085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Picks C2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JSON Payload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1867405-8452-4CA6-7390-DE69EF74278C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57EAF3-DF4F-E11B-84B0-E33949BA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78" y="1363450"/>
            <a:ext cx="5251129" cy="22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E77D3-6EC3-4B01-4C3E-70A60F71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78" y="3684657"/>
            <a:ext cx="5300518" cy="26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44EFCFA-7EB7-40AF-CE96-86B04741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77" y="4063117"/>
            <a:ext cx="6186407" cy="239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6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ADB6-56B1-2EA5-B622-2CD246D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B25C4-05B4-7C1B-FB59-99B24444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546517" cy="680497"/>
          </a:xfrm>
        </p:spPr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WebView Exploitation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98BD7-B4FE-1B88-1E98-31C0A777F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1932" y="3495012"/>
            <a:ext cx="2847527" cy="2280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Malware constructs 1x1 pixel dialog </a:t>
            </a:r>
            <a:r>
              <a:rPr lang="en-US" dirty="0" err="1">
                <a:solidFill>
                  <a:schemeClr val="accent1"/>
                </a:solidFill>
              </a:rPr>
              <a:t>Webview</a:t>
            </a:r>
            <a:r>
              <a:rPr lang="en-US" dirty="0">
                <a:solidFill>
                  <a:schemeClr val="accent1"/>
                </a:solidFill>
              </a:rPr>
              <a:t> to subscribe the WAP service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F2B40BA-AD43-05BA-BF1C-690D051319A9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FDEAD5-4335-E0E8-6E76-88A3E51E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41" y="1273117"/>
            <a:ext cx="4495308" cy="336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798B797-CC14-B774-5B0F-91B69DB0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96" y="4636544"/>
            <a:ext cx="5159607" cy="18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0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E6B1-3267-6EE3-33DB-FFC782BF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CE091-D287-7EC6-D24C-004E75FD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546517" cy="680497"/>
          </a:xfrm>
        </p:spPr>
        <p:txBody>
          <a:bodyPr>
            <a:normAutofit fontScale="90000"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WebView Exploitation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24016-E7AA-E9AF-BDCB-4E03F44F5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9540" y="3691393"/>
            <a:ext cx="5235561" cy="2280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X-Requested-With </a:t>
            </a:r>
            <a:r>
              <a:rPr lang="en-US" dirty="0"/>
              <a:t>header being replaced by </a:t>
            </a:r>
            <a:r>
              <a:rPr lang="en-US" dirty="0">
                <a:solidFill>
                  <a:schemeClr val="accent1"/>
                </a:solidFill>
              </a:rPr>
              <a:t>Accept-Encoding </a:t>
            </a:r>
            <a:r>
              <a:rPr lang="en-US" dirty="0"/>
              <a:t>by</a:t>
            </a:r>
            <a:r>
              <a:rPr lang="en-US" dirty="0">
                <a:solidFill>
                  <a:schemeClr val="accent1"/>
                </a:solidFill>
              </a:rPr>
              <a:t> native library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87EC5D7-B174-1F5A-C054-8766B5117C1B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CA211B-4871-BF75-124F-4ED97F53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18" y="1638656"/>
            <a:ext cx="6832732" cy="185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156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C127-0B8F-4EB7-0048-52AD4C02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9E038-C7F3-56BF-E40F-C3AD29AA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546517" cy="680497"/>
          </a:xfrm>
        </p:spPr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CAPTCHA Bypass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7209D-C668-9CAD-2B08-DA66A6B1DF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97269" y="2555076"/>
            <a:ext cx="3519908" cy="2820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Captcha Image is sent to Chinese company to bypass captcha using Machine Learning called </a:t>
            </a:r>
            <a:r>
              <a:rPr lang="en-US" dirty="0">
                <a:solidFill>
                  <a:schemeClr val="accent1"/>
                </a:solidFill>
              </a:rPr>
              <a:t>Super Eagle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6DAACEA-FCC0-849F-E415-4373E93A8C78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A0A970-013C-94C0-897A-B4C7CC92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64" y="1969629"/>
            <a:ext cx="67437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1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E8A2-1972-A006-34D0-26BF5E2C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2930B-4587-76C5-7BC3-37240BB1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76" y="592620"/>
            <a:ext cx="7546517" cy="680497"/>
          </a:xfrm>
        </p:spPr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Devil Code – Service Avail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5FF91-D1C2-590A-411C-9DB9FA98A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8178" y="4500665"/>
            <a:ext cx="5385529" cy="1861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 Subscription mimicking user behavior for availing WAP service and charging money from User’s prepaid amount or postpaid bill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6C48612-EEC4-C2DE-76A2-4EA84C3EB196}"/>
              </a:ext>
            </a:extLst>
          </p:cNvPr>
          <p:cNvSpPr txBox="1">
            <a:spLocks/>
          </p:cNvSpPr>
          <p:nvPr/>
        </p:nvSpPr>
        <p:spPr>
          <a:xfrm>
            <a:off x="6096000" y="1363450"/>
            <a:ext cx="5081587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750567-4F84-4758-B3B4-ED2F7CE4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96" y="1545192"/>
            <a:ext cx="67532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94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7441-D701-6B41-1C6D-860811E6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AEB42-4C23-DB90-A059-158C4BB2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Mitigation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Strategies</a:t>
            </a:r>
            <a:endParaRPr lang="en-US" sz="2800" b="1" spc="-52" dirty="0">
              <a:latin typeface="Source Code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92E9-2A6A-ACE0-C25B-5762F15F2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Behavioral Profiling of Subscription Requests: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Build logic to detect </a:t>
            </a:r>
            <a:r>
              <a:rPr lang="en-US" b="1" dirty="0">
                <a:solidFill>
                  <a:schemeClr val="accent1"/>
                </a:solidFill>
              </a:rPr>
              <a:t>subscription bursts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same user-agent or IP</a:t>
            </a:r>
          </a:p>
          <a:p>
            <a:pPr lvl="1"/>
            <a:r>
              <a:rPr lang="en-US" dirty="0"/>
              <a:t>Enforce </a:t>
            </a:r>
            <a:r>
              <a:rPr lang="en-US" b="1" dirty="0">
                <a:solidFill>
                  <a:schemeClr val="accent1"/>
                </a:solidFill>
              </a:rPr>
              <a:t>rate-limiting</a:t>
            </a:r>
            <a:r>
              <a:rPr lang="en-US" dirty="0"/>
              <a:t> on billing API endpoints </a:t>
            </a:r>
            <a:r>
              <a:rPr lang="en-US" dirty="0">
                <a:solidFill>
                  <a:schemeClr val="accent1"/>
                </a:solidFill>
              </a:rPr>
              <a:t>per MSISDN or device fingerprint</a:t>
            </a:r>
          </a:p>
          <a:p>
            <a:pPr lvl="1"/>
            <a:r>
              <a:rPr lang="en-US" dirty="0"/>
              <a:t>Flag sequences that complete the flow without multiple user clicks or dwell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b="1" dirty="0">
                <a:solidFill>
                  <a:schemeClr val="accent1"/>
                </a:solidFill>
              </a:rPr>
              <a:t>Telemetry Feedback Loops:</a:t>
            </a:r>
            <a:endParaRPr lang="en-IN" dirty="0">
              <a:solidFill>
                <a:schemeClr val="accent1"/>
              </a:solidFill>
            </a:endParaRPr>
          </a:p>
          <a:p>
            <a:pPr lvl="1"/>
            <a:r>
              <a:rPr lang="en-IN" dirty="0"/>
              <a:t>Use </a:t>
            </a:r>
            <a:r>
              <a:rPr lang="en-IN" dirty="0">
                <a:solidFill>
                  <a:schemeClr val="accent1"/>
                </a:solidFill>
              </a:rPr>
              <a:t>post-billing feedback signals </a:t>
            </a:r>
            <a:r>
              <a:rPr lang="en-IN" dirty="0"/>
              <a:t>(e.g., mass user unsubscribes within 24 hrs) to auto-flag fraudulent campaigns</a:t>
            </a:r>
          </a:p>
          <a:p>
            <a:pPr lvl="1"/>
            <a:r>
              <a:rPr lang="en-IN" dirty="0"/>
              <a:t>Deploy </a:t>
            </a:r>
            <a:r>
              <a:rPr lang="en-IN" dirty="0">
                <a:solidFill>
                  <a:schemeClr val="accent1"/>
                </a:solidFill>
              </a:rPr>
              <a:t>user behaviour analytics (UBA)</a:t>
            </a:r>
            <a:r>
              <a:rPr lang="en-IN" dirty="0"/>
              <a:t> across carrier billing records to catch anomalies like one-tap subscriptions from non-human actors</a:t>
            </a:r>
          </a:p>
          <a:p>
            <a:r>
              <a:rPr lang="en-US" b="1" dirty="0">
                <a:solidFill>
                  <a:schemeClr val="accent1"/>
                </a:solidFill>
              </a:rPr>
              <a:t>Cross-Partner Audits: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Telecoms should regularly audit content provider partners and billing aggregators</a:t>
            </a:r>
          </a:p>
          <a:p>
            <a:pPr lvl="1"/>
            <a:r>
              <a:rPr lang="en-US" dirty="0"/>
              <a:t>Require stronger interaction verification from third-party billing portals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3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50BD0F-CB8C-33CF-F650-F97D4C4F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0" y="1985797"/>
            <a:ext cx="6771639" cy="1325563"/>
          </a:xfrm>
        </p:spPr>
        <p:txBody>
          <a:bodyPr/>
          <a:lstStyle/>
          <a:p>
            <a:r>
              <a:rPr lang="en-US"/>
              <a:t>Thank You</a:t>
            </a:r>
            <a:br>
              <a:rPr lang="en-US"/>
            </a:br>
            <a:r>
              <a:rPr lang="en-US"/>
              <a:t>@infosecravi</a:t>
            </a:r>
            <a:br>
              <a:rPr lang="en-US"/>
            </a:br>
            <a:r>
              <a:rPr lang="en-US"/>
              <a:t>@frustratedresearcher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89A0-9813-E675-FCD0-6E5334F02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C6AEB-6340-D49C-62DB-E2729949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8D7B8-461C-FA26-6D66-C03647E36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  <a:p>
            <a:r>
              <a:rPr lang="en-IN" dirty="0"/>
              <a:t>Threat Landscape </a:t>
            </a:r>
          </a:p>
          <a:p>
            <a:r>
              <a:rPr lang="en-IN" dirty="0" err="1"/>
              <a:t>WAPDropper</a:t>
            </a:r>
            <a:r>
              <a:rPr lang="en-IN" dirty="0"/>
              <a:t> Technical breakdown</a:t>
            </a:r>
          </a:p>
          <a:p>
            <a:r>
              <a:rPr lang="en-IN" dirty="0"/>
              <a:t>Infection Chain</a:t>
            </a:r>
          </a:p>
          <a:p>
            <a:r>
              <a:rPr lang="en-IN" dirty="0"/>
              <a:t>Technical Anatomy</a:t>
            </a:r>
          </a:p>
          <a:p>
            <a:r>
              <a:rPr lang="en-IN" dirty="0"/>
              <a:t>Obfuscation</a:t>
            </a:r>
          </a:p>
          <a:p>
            <a:r>
              <a:rPr lang="en-IN" dirty="0"/>
              <a:t>Telecom Billing Manipulation</a:t>
            </a:r>
          </a:p>
          <a:p>
            <a:r>
              <a:rPr lang="en-IN" dirty="0"/>
              <a:t>Ecosystem Risk</a:t>
            </a:r>
          </a:p>
          <a:p>
            <a:r>
              <a:rPr lang="en-IN" dirty="0"/>
              <a:t>Detection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344249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5DDC-393A-078E-9513-BB4871D4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50" y="1417627"/>
            <a:ext cx="7730389" cy="260818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b="1" spc="-52" dirty="0">
                <a:solidFill>
                  <a:srgbClr val="F2F2F2"/>
                </a:solidFill>
                <a:latin typeface="Source Code Pro Semibold"/>
              </a:rPr>
              <a:t>“Did you check your phone bill? </a:t>
            </a:r>
            <a:r>
              <a:rPr lang="en-US" b="1" spc="-52" dirty="0">
                <a:solidFill>
                  <a:srgbClr val="002060"/>
                </a:solidFill>
                <a:latin typeface="Source Code Pro Semibold"/>
              </a:rPr>
              <a:t>Paying extra?”</a:t>
            </a:r>
          </a:p>
        </p:txBody>
      </p:sp>
    </p:spTree>
    <p:extLst>
      <p:ext uri="{BB962C8B-B14F-4D97-AF65-F5344CB8AC3E}">
        <p14:creationId xmlns:p14="http://schemas.microsoft.com/office/powerpoint/2010/main" val="310884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25C6A-56BC-D25D-8344-6F7FA53FE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9740C-73EF-9BD2-0A53-9AD5EB89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What is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WAP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Billing?</a:t>
            </a:r>
            <a:endParaRPr lang="en-I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B9899-D59D-A587-20C7-018CCEBEB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pc="9" dirty="0">
              <a:solidFill>
                <a:schemeClr val="accent1"/>
              </a:solidFill>
              <a:latin typeface="Source Code Pro Medium"/>
            </a:endParaRPr>
          </a:p>
          <a:p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Wireless Application Protocol (WAP) billing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, also known as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Direct Carrier Billing (DCB), </a:t>
            </a:r>
            <a:r>
              <a:rPr lang="en-US" spc="9" dirty="0">
                <a:solidFill>
                  <a:srgbClr val="F2F2F2"/>
                </a:solidFill>
                <a:latin typeface="Source Code Pro Medium"/>
              </a:rPr>
              <a:t>is a mobile payment method that allows users to purchase digital content or services and have the cost directly charged to their prepaid balance or added to their postpaid telecom bill.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33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0E76-5B17-6E12-8FC0-1B77A5D2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26661-E5BC-4911-93C3-7F06451C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How it 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works?</a:t>
            </a:r>
            <a:endParaRPr lang="en-US" sz="2800" spc="-1" dirty="0">
              <a:solidFill>
                <a:schemeClr val="accent1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4DFE2-69A9-C3EF-14C8-B48E059E7F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57225" indent="-457200">
              <a:lnSpc>
                <a:spcPct val="150000"/>
              </a:lnSpc>
              <a:buAutoNum type="arabicPeriod"/>
            </a:pPr>
            <a:r>
              <a:rPr lang="en-US" spc="9" dirty="0">
                <a:latin typeface="Source Code Pro Medium"/>
              </a:rPr>
              <a:t>A user browsing a website or app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clicks on an offer</a:t>
            </a:r>
          </a:p>
          <a:p>
            <a:pPr marL="657225" indent="-457200">
              <a:lnSpc>
                <a:spcPct val="150000"/>
              </a:lnSpc>
              <a:buAutoNum type="arabicPeriod"/>
            </a:pPr>
            <a:r>
              <a:rPr lang="en-US" spc="9" dirty="0">
                <a:latin typeface="Source Code Pro Medium"/>
              </a:rPr>
              <a:t>The user is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redirected to</a:t>
            </a:r>
            <a:r>
              <a:rPr lang="en-US" spc="9" dirty="0">
                <a:latin typeface="Source Code Pro Medium"/>
              </a:rPr>
              <a:t> a mobile-friendly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billing page hosted by the telecom provider</a:t>
            </a:r>
            <a:r>
              <a:rPr lang="en-US" spc="9" dirty="0">
                <a:latin typeface="Source Code Pro Medium"/>
              </a:rPr>
              <a:t> or a third-party content aggregator</a:t>
            </a:r>
          </a:p>
          <a:p>
            <a:pPr marL="657225" indent="-457200">
              <a:lnSpc>
                <a:spcPct val="150000"/>
              </a:lnSpc>
              <a:buAutoNum type="arabicPeriod"/>
            </a:pPr>
            <a:r>
              <a:rPr lang="en-US" spc="9" dirty="0">
                <a:latin typeface="Source Code Pro Medium"/>
              </a:rPr>
              <a:t>The user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confirms the subscription or purchase</a:t>
            </a:r>
            <a:r>
              <a:rPr lang="en-US" spc="9" dirty="0">
                <a:latin typeface="Source Code Pro Medium"/>
              </a:rPr>
              <a:t> (often with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one tap</a:t>
            </a:r>
            <a:r>
              <a:rPr lang="en-US" spc="9" dirty="0">
                <a:latin typeface="Source Code Pro Medium"/>
              </a:rPr>
              <a:t>)</a:t>
            </a:r>
          </a:p>
          <a:p>
            <a:pPr marL="657225" indent="-457200">
              <a:lnSpc>
                <a:spcPct val="150000"/>
              </a:lnSpc>
              <a:buAutoNum type="arabicPeriod"/>
            </a:pPr>
            <a:r>
              <a:rPr lang="en-US" spc="9" dirty="0">
                <a:latin typeface="Source Code Pro Medium"/>
              </a:rPr>
              <a:t>The charge is instantly processed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via the mobile carrier’s billing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13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1356-7426-0C9B-1176-FF59386F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FAFD9-1D18-592B-0142-C2E96CEA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Billing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 Threat Model</a:t>
            </a:r>
            <a:endParaRPr lang="en-US" sz="2800" spc="-1" dirty="0">
              <a:solidFill>
                <a:srgbClr val="000000"/>
              </a:solidFill>
              <a:latin typeface="Source Code Pro Medium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83CC-C6AD-A289-7B76-DB8585910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Telecom billing systems expose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public-facing APIs and web portals</a:t>
            </a:r>
            <a:r>
              <a:rPr lang="en-US" spc="9" dirty="0">
                <a:solidFill>
                  <a:schemeClr val="accent2"/>
                </a:solidFill>
                <a:latin typeface="Source Code Pro Medium"/>
              </a:rPr>
              <a:t> </a:t>
            </a:r>
            <a:r>
              <a:rPr lang="en-US" spc="9" dirty="0">
                <a:latin typeface="Source Code Pro Medium"/>
              </a:rPr>
              <a:t>that manage subscription workflows, payments, and content delivery. 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These interfaces rely on a mix of session cookies, subscriber identity (MSISDN), </a:t>
            </a:r>
            <a:r>
              <a:rPr lang="en-US" spc="9" dirty="0">
                <a:latin typeface="Source Code Pro Medium"/>
              </a:rPr>
              <a:t>and browser signals to process transactions.</a:t>
            </a:r>
          </a:p>
          <a:p>
            <a:pPr marL="200025">
              <a:lnSpc>
                <a:spcPct val="150000"/>
              </a:lnSpc>
            </a:pPr>
            <a:endParaRPr lang="en-US" spc="9" dirty="0">
              <a:latin typeface="Source Code Pro Medium"/>
            </a:endParaRPr>
          </a:p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Once a billing session is initiated—often through a mobile browser or WebView—the user’s SIM card identity is implicitly trusted, and the transaction proceeds with minimal verification, usually a single tap or redirect.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81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2E7A-EE8D-AD44-DC67-8D86394A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30ADB-05E7-292A-AD0B-662D102C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Vuln</a:t>
            </a:r>
            <a:r>
              <a:rPr lang="en-US" sz="2800" b="1" spc="-52" dirty="0">
                <a:solidFill>
                  <a:srgbClr val="F2F2F2"/>
                </a:solidFill>
                <a:latin typeface="Source Code Pro Semibold"/>
              </a:rPr>
              <a:t>erabilities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120A-3453-A335-4E09-D710F9BB9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00025">
              <a:lnSpc>
                <a:spcPct val="150000"/>
              </a:lnSpc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Billing APIs and Web Interfaces:</a:t>
            </a: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 </a:t>
            </a:r>
            <a:r>
              <a:rPr lang="en-US" spc="9" dirty="0">
                <a:latin typeface="Source Code Pro Medium"/>
              </a:rPr>
              <a:t>These endpoints often lack client-side validation or rate limiting. They expect that requests originate from human-driven browser interactions.</a:t>
            </a:r>
          </a:p>
          <a:p>
            <a:pPr marL="200025">
              <a:lnSpc>
                <a:spcPct val="150000"/>
              </a:lnSpc>
            </a:pPr>
            <a:endParaRPr lang="en-US" spc="9" dirty="0">
              <a:latin typeface="Source Code Pro Medium"/>
            </a:endParaRPr>
          </a:p>
          <a:p>
            <a:pPr marL="200025">
              <a:lnSpc>
                <a:spcPct val="150000"/>
              </a:lnSpc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Session ID Misuse: </a:t>
            </a:r>
            <a:r>
              <a:rPr lang="en-US" spc="9" dirty="0">
                <a:latin typeface="Source Code Pro Medium"/>
              </a:rPr>
              <a:t>Session identifiers tied to a user session are vulnerable to abuse if malware can simulate traffic from the same environment (e.g., via injected </a:t>
            </a:r>
            <a:r>
              <a:rPr lang="en-US" spc="9" dirty="0" err="1">
                <a:latin typeface="Source Code Pro Medium"/>
              </a:rPr>
              <a:t>WebViews</a:t>
            </a:r>
            <a:r>
              <a:rPr lang="en-US" spc="9" dirty="0">
                <a:latin typeface="Source Code Pro Medium"/>
              </a:rPr>
              <a:t> or spoofed headers).</a:t>
            </a:r>
          </a:p>
          <a:p>
            <a:pPr marL="200025">
              <a:lnSpc>
                <a:spcPct val="150000"/>
              </a:lnSpc>
            </a:pPr>
            <a:endParaRPr lang="en-US" spc="9" dirty="0">
              <a:latin typeface="Source Code Pro Medium"/>
            </a:endParaRPr>
          </a:p>
          <a:p>
            <a:pPr marL="200025">
              <a:lnSpc>
                <a:spcPct val="150000"/>
              </a:lnSpc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WebView Abuse: </a:t>
            </a:r>
            <a:r>
              <a:rPr lang="en-US" spc="9" dirty="0">
                <a:latin typeface="Source Code Pro Medium"/>
              </a:rPr>
              <a:t>Malicious apps use Android WebView to render billing pages invisibly (1x1 pixels), load subscription URLs, and trigger transactions without user visibility or interaction.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8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9E032-D557-A0F9-09B3-8FCF56D6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422BD7-1BFC-89C0-1AF7-93117A74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52" dirty="0">
                <a:latin typeface="Source Code Pro Semibold"/>
              </a:rPr>
              <a:t>The</a:t>
            </a:r>
            <a:r>
              <a:rPr lang="en-US" sz="2800" b="1" spc="-52" dirty="0">
                <a:solidFill>
                  <a:schemeClr val="accent1"/>
                </a:solidFill>
                <a:latin typeface="Source Code Pro Semibold"/>
              </a:rPr>
              <a:t> Silent </a:t>
            </a:r>
            <a:r>
              <a:rPr lang="en-US" sz="2800" b="1" spc="-52" dirty="0">
                <a:latin typeface="Source Code Pro Semibold"/>
              </a:rPr>
              <a:t>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814CB-AA1C-7CA6-1DAE-AAF30B174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spc="9" dirty="0">
                <a:solidFill>
                  <a:schemeClr val="accent1"/>
                </a:solidFill>
                <a:latin typeface="Source Code Pro Medium"/>
              </a:rPr>
              <a:t>Phase 1: </a:t>
            </a:r>
          </a:p>
          <a:p>
            <a:pPr marL="200025">
              <a:lnSpc>
                <a:spcPct val="150000"/>
              </a:lnSpc>
            </a:pPr>
            <a:r>
              <a:rPr lang="en-US" spc="9" dirty="0">
                <a:latin typeface="Source Code Pro Medium"/>
              </a:rPr>
              <a:t>The Era of Premium SMS </a:t>
            </a:r>
            <a:r>
              <a:rPr lang="en-US" spc="9" dirty="0" err="1">
                <a:latin typeface="Source Code Pro Medium"/>
              </a:rPr>
              <a:t>TrojansIn</a:t>
            </a:r>
            <a:r>
              <a:rPr lang="en-US" spc="9" dirty="0">
                <a:latin typeface="Source Code Pro Medium"/>
              </a:rPr>
              <a:t> the early 2010s, Android malware focused heavily on sending SMS messages to premium-rate numbers—owned or monetized by attackers. Trojans like Joker, </a:t>
            </a:r>
            <a:r>
              <a:rPr lang="en-US" spc="9" dirty="0" err="1">
                <a:latin typeface="Source Code Pro Medium"/>
              </a:rPr>
              <a:t>FakeInst</a:t>
            </a:r>
            <a:r>
              <a:rPr lang="en-US" spc="9" dirty="0">
                <a:latin typeface="Source Code Pro Medium"/>
              </a:rPr>
              <a:t>, and Hummer would silently send SMS in the background to </a:t>
            </a:r>
            <a:r>
              <a:rPr lang="en-US" spc="9" dirty="0" err="1">
                <a:latin typeface="Source Code Pro Medium"/>
              </a:rPr>
              <a:t>shortcodes</a:t>
            </a:r>
            <a:r>
              <a:rPr lang="en-US" spc="9" dirty="0">
                <a:latin typeface="Source Code Pro Medium"/>
              </a:rPr>
              <a:t> that incurred charges per message.</a:t>
            </a:r>
          </a:p>
          <a:p>
            <a:pPr marL="1000125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These attacks were visible on billing statements.</a:t>
            </a:r>
          </a:p>
          <a:p>
            <a:pPr marL="1000125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Users received confirmation SMS messages.</a:t>
            </a:r>
          </a:p>
          <a:p>
            <a:pPr marL="1000125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pc="9" dirty="0">
                <a:solidFill>
                  <a:schemeClr val="accent1"/>
                </a:solidFill>
                <a:latin typeface="Source Code Pro Medium"/>
              </a:rPr>
              <a:t>Detection was easier via spam filters, AV signatures, and SMS monitoring apps.</a:t>
            </a:r>
          </a:p>
        </p:txBody>
      </p:sp>
    </p:spTree>
    <p:extLst>
      <p:ext uri="{BB962C8B-B14F-4D97-AF65-F5344CB8AC3E}">
        <p14:creationId xmlns:p14="http://schemas.microsoft.com/office/powerpoint/2010/main" val="577699679"/>
      </p:ext>
    </p:extLst>
  </p:cSld>
  <p:clrMapOvr>
    <a:masterClrMapping/>
  </p:clrMapOvr>
</p:sld>
</file>

<file path=ppt/theme/theme1.xml><?xml version="1.0" encoding="utf-8"?>
<a:theme xmlns:a="http://schemas.openxmlformats.org/drawingml/2006/main" name="New Telecom Village">
  <a:themeElements>
    <a:clrScheme name="New Telecom Village">
      <a:dk1>
        <a:srgbClr val="031219"/>
      </a:dk1>
      <a:lt1>
        <a:srgbClr val="E4E9EC"/>
      </a:lt1>
      <a:dk2>
        <a:srgbClr val="282828"/>
      </a:dk2>
      <a:lt2>
        <a:srgbClr val="E1E1E1"/>
      </a:lt2>
      <a:accent1>
        <a:srgbClr val="E0204D"/>
      </a:accent1>
      <a:accent2>
        <a:srgbClr val="1371A5"/>
      </a:accent2>
      <a:accent3>
        <a:srgbClr val="FFC000"/>
      </a:accent3>
      <a:accent4>
        <a:srgbClr val="00B050"/>
      </a:accent4>
      <a:accent5>
        <a:srgbClr val="542378"/>
      </a:accent5>
      <a:accent6>
        <a:srgbClr val="09BBBF"/>
      </a:accent6>
      <a:hlink>
        <a:srgbClr val="1885E8"/>
      </a:hlink>
      <a:folHlink>
        <a:srgbClr val="542378"/>
      </a:folHlink>
    </a:clrScheme>
    <a:fontScheme name="Telecom Village New">
      <a:majorFont>
        <a:latin typeface="Nulshock Rg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lecom Village" id="{DF9C81A7-2C09-4440-AABA-FE8B8BC18431}" vid="{9AB33A4E-108A-4A7D-B439-1833C1409F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Telecom Village</Template>
  <TotalTime>90</TotalTime>
  <Words>1333</Words>
  <Application>Microsoft Office PowerPoint</Application>
  <PresentationFormat>Widescreen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Nulshock Rg</vt:lpstr>
      <vt:lpstr>Source Code Pro Medium</vt:lpstr>
      <vt:lpstr>Source Code Pro Semibold</vt:lpstr>
      <vt:lpstr>New Telecom Village</vt:lpstr>
      <vt:lpstr>WAPDropper Case Study</vt:lpstr>
      <vt:lpstr>Presenter</vt:lpstr>
      <vt:lpstr>Agenda</vt:lpstr>
      <vt:lpstr>“Did you check your phone bill? Paying extra?”</vt:lpstr>
      <vt:lpstr>What is WAP Billing?</vt:lpstr>
      <vt:lpstr>How it works?</vt:lpstr>
      <vt:lpstr>Billing Threat Model</vt:lpstr>
      <vt:lpstr>Vulnerabilities</vt:lpstr>
      <vt:lpstr>The Silent Evolution</vt:lpstr>
      <vt:lpstr>The Silent Evolution</vt:lpstr>
      <vt:lpstr>The Silent Evolution</vt:lpstr>
      <vt:lpstr>Why Harder to detect?</vt:lpstr>
      <vt:lpstr>WAPDropper Case Study</vt:lpstr>
      <vt:lpstr>WAPDropper Case Study</vt:lpstr>
      <vt:lpstr>WAPDropper Case Study</vt:lpstr>
      <vt:lpstr>Infection Chain</vt:lpstr>
      <vt:lpstr>Infection Chain</vt:lpstr>
      <vt:lpstr>Infection Chain</vt:lpstr>
      <vt:lpstr>The Devil Code – Initial Execution</vt:lpstr>
      <vt:lpstr>The Devil Code – Initial Execution</vt:lpstr>
      <vt:lpstr>The Devil Code – WebView Exploitation</vt:lpstr>
      <vt:lpstr>The Devil Code – WebView Exploitation</vt:lpstr>
      <vt:lpstr>The Devil Code – CAPTCHA Bypass</vt:lpstr>
      <vt:lpstr>The Devil Code – Service Avail</vt:lpstr>
      <vt:lpstr>Mitigation Strategies</vt:lpstr>
      <vt:lpstr>Thank You @infosecravi @frustratedresearcher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Rajput</dc:creator>
  <cp:lastModifiedBy>Ravi Rajput</cp:lastModifiedBy>
  <cp:revision>28</cp:revision>
  <dcterms:created xsi:type="dcterms:W3CDTF">2025-07-23T10:05:19Z</dcterms:created>
  <dcterms:modified xsi:type="dcterms:W3CDTF">2025-08-08T23:22:55Z</dcterms:modified>
</cp:coreProperties>
</file>